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29"/>
  </p:notesMasterIdLst>
  <p:handoutMasterIdLst>
    <p:handoutMasterId r:id="rId30"/>
  </p:handoutMasterIdLst>
  <p:sldIdLst>
    <p:sldId id="256" r:id="rId2"/>
    <p:sldId id="287" r:id="rId3"/>
    <p:sldId id="259" r:id="rId4"/>
    <p:sldId id="261" r:id="rId5"/>
    <p:sldId id="260" r:id="rId6"/>
    <p:sldId id="262" r:id="rId7"/>
    <p:sldId id="265" r:id="rId8"/>
    <p:sldId id="263" r:id="rId9"/>
    <p:sldId id="264" r:id="rId10"/>
    <p:sldId id="266" r:id="rId11"/>
    <p:sldId id="267" r:id="rId12"/>
    <p:sldId id="268" r:id="rId13"/>
    <p:sldId id="269" r:id="rId14"/>
    <p:sldId id="271" r:id="rId15"/>
    <p:sldId id="270" r:id="rId16"/>
    <p:sldId id="272" r:id="rId17"/>
    <p:sldId id="273" r:id="rId18"/>
    <p:sldId id="275" r:id="rId19"/>
    <p:sldId id="277" r:id="rId20"/>
    <p:sldId id="278" r:id="rId21"/>
    <p:sldId id="279" r:id="rId22"/>
    <p:sldId id="280" r:id="rId23"/>
    <p:sldId id="283" r:id="rId24"/>
    <p:sldId id="284" r:id="rId25"/>
    <p:sldId id="285" r:id="rId26"/>
    <p:sldId id="288" r:id="rId27"/>
    <p:sldId id="286" r:id="rId28"/>
  </p:sldIdLst>
  <p:sldSz cx="9144000" cy="5143500" type="screen16x9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33CC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76" autoAdjust="0"/>
  </p:normalViewPr>
  <p:slideViewPr>
    <p:cSldViewPr>
      <p:cViewPr varScale="1">
        <p:scale>
          <a:sx n="116" d="100"/>
          <a:sy n="116" d="100"/>
        </p:scale>
        <p:origin x="-654" y="-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036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47B2CA-ED74-497A-A6AD-048063581DA1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CCFC2C7-BDFC-4129-A115-137724A25314}">
      <dgm:prSet phldrT="[Текст]"/>
      <dgm:spPr/>
      <dgm:t>
        <a:bodyPr/>
        <a:lstStyle/>
        <a:p>
          <a:r>
            <a:rPr lang="ru-RU" dirty="0" smtClean="0"/>
            <a:t>25 столов* 8 </a:t>
          </a:r>
          <a:r>
            <a:rPr lang="ru-RU" dirty="0" err="1" smtClean="0"/>
            <a:t>тыс.руб</a:t>
          </a:r>
          <a:r>
            <a:rPr lang="ru-RU" dirty="0" smtClean="0"/>
            <a:t>.=200 </a:t>
          </a:r>
          <a:r>
            <a:rPr lang="ru-RU" dirty="0" err="1" smtClean="0"/>
            <a:t>тыс.руб</a:t>
          </a:r>
          <a:r>
            <a:rPr lang="ru-RU" dirty="0" smtClean="0"/>
            <a:t>. </a:t>
          </a:r>
          <a:endParaRPr lang="ru-RU" dirty="0"/>
        </a:p>
      </dgm:t>
    </dgm:pt>
    <dgm:pt modelId="{82750A7E-3179-4BF4-BBEC-5392676FC47D}" type="parTrans" cxnId="{889409DD-5C35-4368-BB33-7003D7C114E8}">
      <dgm:prSet/>
      <dgm:spPr/>
      <dgm:t>
        <a:bodyPr/>
        <a:lstStyle/>
        <a:p>
          <a:endParaRPr lang="ru-RU"/>
        </a:p>
      </dgm:t>
    </dgm:pt>
    <dgm:pt modelId="{4231448C-6C7A-4B2F-ABE2-9774B00E8246}" type="sibTrans" cxnId="{889409DD-5C35-4368-BB33-7003D7C114E8}">
      <dgm:prSet/>
      <dgm:spPr/>
      <dgm:t>
        <a:bodyPr/>
        <a:lstStyle/>
        <a:p>
          <a:endParaRPr lang="ru-RU"/>
        </a:p>
      </dgm:t>
    </dgm:pt>
    <dgm:pt modelId="{7719DA42-FD94-40F8-B3ED-357A5C51E846}">
      <dgm:prSet phldrT="[Текст]" custT="1"/>
      <dgm:spPr/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 200 тыс. руб. можно купить 20 столов по </a:t>
          </a:r>
        </a:p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10 тыс. руб. ?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7097776-8A10-4F09-BFD5-5CEB9590571D}" type="parTrans" cxnId="{76479A84-4C9A-4DD0-9468-AFC327E3A9F2}">
      <dgm:prSet/>
      <dgm:spPr/>
      <dgm:t>
        <a:bodyPr/>
        <a:lstStyle/>
        <a:p>
          <a:endParaRPr lang="ru-RU"/>
        </a:p>
      </dgm:t>
    </dgm:pt>
    <dgm:pt modelId="{1B1CD453-DEFF-4AED-A7C2-C1896E3D616B}" type="sibTrans" cxnId="{76479A84-4C9A-4DD0-9468-AFC327E3A9F2}">
      <dgm:prSet/>
      <dgm:spPr/>
      <dgm:t>
        <a:bodyPr/>
        <a:lstStyle/>
        <a:p>
          <a:endParaRPr lang="ru-RU"/>
        </a:p>
      </dgm:t>
    </dgm:pt>
    <dgm:pt modelId="{2206972C-92FE-4EFD-86E0-C7DEF5BAC230}">
      <dgm:prSet phldrT="[Текст]" custT="1"/>
      <dgm:spPr/>
      <dgm:t>
        <a:bodyPr/>
        <a:lstStyle/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Выделенный объем бюджетных ассигнований </a:t>
          </a:r>
        </a:p>
        <a:p>
          <a:r>
            <a:rPr lang="ru-RU" sz="18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не</a:t>
          </a:r>
          <a:r>
            <a:rPr lang="ru-RU" sz="18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может</a:t>
          </a:r>
        </a:p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быть более 200 тыс. рублей. </a:t>
          </a:r>
        </a:p>
      </dgm:t>
    </dgm:pt>
    <dgm:pt modelId="{018244DC-92FA-471D-A58A-31D743E3B880}" type="parTrans" cxnId="{1F17FAC6-72A9-4559-9CB3-BC905F655CF4}">
      <dgm:prSet/>
      <dgm:spPr/>
      <dgm:t>
        <a:bodyPr/>
        <a:lstStyle/>
        <a:p>
          <a:endParaRPr lang="ru-RU"/>
        </a:p>
      </dgm:t>
    </dgm:pt>
    <dgm:pt modelId="{C4472121-566F-4D8C-B9B3-DD47EE2C6B19}" type="sibTrans" cxnId="{1F17FAC6-72A9-4559-9CB3-BC905F655CF4}">
      <dgm:prSet/>
      <dgm:spPr/>
      <dgm:t>
        <a:bodyPr/>
        <a:lstStyle/>
        <a:p>
          <a:endParaRPr lang="ru-RU"/>
        </a:p>
      </dgm:t>
    </dgm:pt>
    <dgm:pt modelId="{18F22C6F-4BE7-4199-B5C6-B0AF7291A6D5}" type="pres">
      <dgm:prSet presAssocID="{3A47B2CA-ED74-497A-A6AD-048063581DA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A7E5C76-010F-4493-8AF5-A58C47689D43}" type="pres">
      <dgm:prSet presAssocID="{1CCFC2C7-BDFC-4129-A115-137724A25314}" presName="node" presStyleLbl="node1" presStyleIdx="0" presStyleCnt="3" custScaleX="472794" custRadScaleRad="114962" custRadScaleInc="35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EB70BB-A317-4328-AB12-75CDF219BC38}" type="pres">
      <dgm:prSet presAssocID="{4231448C-6C7A-4B2F-ABE2-9774B00E8246}" presName="sibTrans" presStyleLbl="sibTrans2D1" presStyleIdx="0" presStyleCnt="3"/>
      <dgm:spPr/>
      <dgm:t>
        <a:bodyPr/>
        <a:lstStyle/>
        <a:p>
          <a:endParaRPr lang="ru-RU"/>
        </a:p>
      </dgm:t>
    </dgm:pt>
    <dgm:pt modelId="{44A0C1AB-3796-429E-AB45-ECF54C44DB7C}" type="pres">
      <dgm:prSet presAssocID="{4231448C-6C7A-4B2F-ABE2-9774B00E8246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BA67E849-EEA3-4286-BECF-CB4087C4695F}" type="pres">
      <dgm:prSet presAssocID="{7719DA42-FD94-40F8-B3ED-357A5C51E846}" presName="node" presStyleLbl="node1" presStyleIdx="1" presStyleCnt="3" custScaleX="165043" custScaleY="356432" custRadScaleRad="163531" custRadScaleInc="-230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B3FBF5-9B37-4054-804E-7838A6BDDB7B}" type="pres">
      <dgm:prSet presAssocID="{1B1CD453-DEFF-4AED-A7C2-C1896E3D616B}" presName="sibTrans" presStyleLbl="sibTrans2D1" presStyleIdx="1" presStyleCnt="3"/>
      <dgm:spPr/>
      <dgm:t>
        <a:bodyPr/>
        <a:lstStyle/>
        <a:p>
          <a:endParaRPr lang="ru-RU"/>
        </a:p>
      </dgm:t>
    </dgm:pt>
    <dgm:pt modelId="{734F1FD6-3EA1-4595-8AF9-1940B54A94B5}" type="pres">
      <dgm:prSet presAssocID="{1B1CD453-DEFF-4AED-A7C2-C1896E3D616B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0BC89334-5406-4407-BD52-8CEEF11162B3}" type="pres">
      <dgm:prSet presAssocID="{2206972C-92FE-4EFD-86E0-C7DEF5BAC230}" presName="node" presStyleLbl="node1" presStyleIdx="2" presStyleCnt="3" custScaleX="241031" custScaleY="195441" custRadScaleRad="94398" custRadScaleInc="682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08BA79-A9E2-497A-9F52-A0065B22FF5F}" type="pres">
      <dgm:prSet presAssocID="{C4472121-566F-4D8C-B9B3-DD47EE2C6B19}" presName="sibTrans" presStyleLbl="sibTrans2D1" presStyleIdx="2" presStyleCnt="3"/>
      <dgm:spPr/>
      <dgm:t>
        <a:bodyPr/>
        <a:lstStyle/>
        <a:p>
          <a:endParaRPr lang="ru-RU"/>
        </a:p>
      </dgm:t>
    </dgm:pt>
    <dgm:pt modelId="{EC7D4A05-905D-422D-A561-EA94640E54D0}" type="pres">
      <dgm:prSet presAssocID="{C4472121-566F-4D8C-B9B3-DD47EE2C6B19}" presName="connectorText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12C7B3B4-BEE5-421C-8E2F-7E16EE1704F2}" type="presOf" srcId="{4231448C-6C7A-4B2F-ABE2-9774B00E8246}" destId="{44A0C1AB-3796-429E-AB45-ECF54C44DB7C}" srcOrd="1" destOrd="0" presId="urn:microsoft.com/office/officeart/2005/8/layout/cycle7"/>
    <dgm:cxn modelId="{889409DD-5C35-4368-BB33-7003D7C114E8}" srcId="{3A47B2CA-ED74-497A-A6AD-048063581DA1}" destId="{1CCFC2C7-BDFC-4129-A115-137724A25314}" srcOrd="0" destOrd="0" parTransId="{82750A7E-3179-4BF4-BBEC-5392676FC47D}" sibTransId="{4231448C-6C7A-4B2F-ABE2-9774B00E8246}"/>
    <dgm:cxn modelId="{35A35781-463A-44E4-B233-8663E1FCA3D2}" type="presOf" srcId="{3A47B2CA-ED74-497A-A6AD-048063581DA1}" destId="{18F22C6F-4BE7-4199-B5C6-B0AF7291A6D5}" srcOrd="0" destOrd="0" presId="urn:microsoft.com/office/officeart/2005/8/layout/cycle7"/>
    <dgm:cxn modelId="{C15C7D95-CCED-4875-935F-F3B5B468FCDB}" type="presOf" srcId="{1B1CD453-DEFF-4AED-A7C2-C1896E3D616B}" destId="{734F1FD6-3EA1-4595-8AF9-1940B54A94B5}" srcOrd="1" destOrd="0" presId="urn:microsoft.com/office/officeart/2005/8/layout/cycle7"/>
    <dgm:cxn modelId="{585FA849-113D-4F2E-8B3F-AF6A3F67EC51}" type="presOf" srcId="{C4472121-566F-4D8C-B9B3-DD47EE2C6B19}" destId="{EC7D4A05-905D-422D-A561-EA94640E54D0}" srcOrd="1" destOrd="0" presId="urn:microsoft.com/office/officeart/2005/8/layout/cycle7"/>
    <dgm:cxn modelId="{1F17FAC6-72A9-4559-9CB3-BC905F655CF4}" srcId="{3A47B2CA-ED74-497A-A6AD-048063581DA1}" destId="{2206972C-92FE-4EFD-86E0-C7DEF5BAC230}" srcOrd="2" destOrd="0" parTransId="{018244DC-92FA-471D-A58A-31D743E3B880}" sibTransId="{C4472121-566F-4D8C-B9B3-DD47EE2C6B19}"/>
    <dgm:cxn modelId="{690AD908-3751-4308-BD0F-7E19D53FC344}" type="presOf" srcId="{2206972C-92FE-4EFD-86E0-C7DEF5BAC230}" destId="{0BC89334-5406-4407-BD52-8CEEF11162B3}" srcOrd="0" destOrd="0" presId="urn:microsoft.com/office/officeart/2005/8/layout/cycle7"/>
    <dgm:cxn modelId="{CC3E4BB4-C5E7-4F29-98CC-AF079DE52A54}" type="presOf" srcId="{4231448C-6C7A-4B2F-ABE2-9774B00E8246}" destId="{74EB70BB-A317-4328-AB12-75CDF219BC38}" srcOrd="0" destOrd="0" presId="urn:microsoft.com/office/officeart/2005/8/layout/cycle7"/>
    <dgm:cxn modelId="{C84E57EF-8769-47DB-81BE-AF80899DB228}" type="presOf" srcId="{C4472121-566F-4D8C-B9B3-DD47EE2C6B19}" destId="{1A08BA79-A9E2-497A-9F52-A0065B22FF5F}" srcOrd="0" destOrd="0" presId="urn:microsoft.com/office/officeart/2005/8/layout/cycle7"/>
    <dgm:cxn modelId="{76479A84-4C9A-4DD0-9468-AFC327E3A9F2}" srcId="{3A47B2CA-ED74-497A-A6AD-048063581DA1}" destId="{7719DA42-FD94-40F8-B3ED-357A5C51E846}" srcOrd="1" destOrd="0" parTransId="{F7097776-8A10-4F09-BFD5-5CEB9590571D}" sibTransId="{1B1CD453-DEFF-4AED-A7C2-C1896E3D616B}"/>
    <dgm:cxn modelId="{A836E7CF-1C7E-4220-8EEF-BF8C0314FE34}" type="presOf" srcId="{1B1CD453-DEFF-4AED-A7C2-C1896E3D616B}" destId="{22B3FBF5-9B37-4054-804E-7838A6BDDB7B}" srcOrd="0" destOrd="0" presId="urn:microsoft.com/office/officeart/2005/8/layout/cycle7"/>
    <dgm:cxn modelId="{0461A2DD-11CF-4B37-A198-67668406A90D}" type="presOf" srcId="{7719DA42-FD94-40F8-B3ED-357A5C51E846}" destId="{BA67E849-EEA3-4286-BECF-CB4087C4695F}" srcOrd="0" destOrd="0" presId="urn:microsoft.com/office/officeart/2005/8/layout/cycle7"/>
    <dgm:cxn modelId="{74894A33-73E4-43CD-8515-9B26604FC20E}" type="presOf" srcId="{1CCFC2C7-BDFC-4129-A115-137724A25314}" destId="{3A7E5C76-010F-4493-8AF5-A58C47689D43}" srcOrd="0" destOrd="0" presId="urn:microsoft.com/office/officeart/2005/8/layout/cycle7"/>
    <dgm:cxn modelId="{4F26FB95-FD3A-4F47-A6CA-A21EA256F2CA}" type="presParOf" srcId="{18F22C6F-4BE7-4199-B5C6-B0AF7291A6D5}" destId="{3A7E5C76-010F-4493-8AF5-A58C47689D43}" srcOrd="0" destOrd="0" presId="urn:microsoft.com/office/officeart/2005/8/layout/cycle7"/>
    <dgm:cxn modelId="{B8158083-B3EB-4540-A5D3-AAFCE340E146}" type="presParOf" srcId="{18F22C6F-4BE7-4199-B5C6-B0AF7291A6D5}" destId="{74EB70BB-A317-4328-AB12-75CDF219BC38}" srcOrd="1" destOrd="0" presId="urn:microsoft.com/office/officeart/2005/8/layout/cycle7"/>
    <dgm:cxn modelId="{32CA6696-6646-43A0-9336-63E258330FAD}" type="presParOf" srcId="{74EB70BB-A317-4328-AB12-75CDF219BC38}" destId="{44A0C1AB-3796-429E-AB45-ECF54C44DB7C}" srcOrd="0" destOrd="0" presId="urn:microsoft.com/office/officeart/2005/8/layout/cycle7"/>
    <dgm:cxn modelId="{8F547A2B-4726-4B9A-A872-BD269E006FEB}" type="presParOf" srcId="{18F22C6F-4BE7-4199-B5C6-B0AF7291A6D5}" destId="{BA67E849-EEA3-4286-BECF-CB4087C4695F}" srcOrd="2" destOrd="0" presId="urn:microsoft.com/office/officeart/2005/8/layout/cycle7"/>
    <dgm:cxn modelId="{C1A1EF34-2585-432C-B728-2EB1FCED9EEA}" type="presParOf" srcId="{18F22C6F-4BE7-4199-B5C6-B0AF7291A6D5}" destId="{22B3FBF5-9B37-4054-804E-7838A6BDDB7B}" srcOrd="3" destOrd="0" presId="urn:microsoft.com/office/officeart/2005/8/layout/cycle7"/>
    <dgm:cxn modelId="{48E4AC40-3207-4A8C-B58C-50F57FB2FAB4}" type="presParOf" srcId="{22B3FBF5-9B37-4054-804E-7838A6BDDB7B}" destId="{734F1FD6-3EA1-4595-8AF9-1940B54A94B5}" srcOrd="0" destOrd="0" presId="urn:microsoft.com/office/officeart/2005/8/layout/cycle7"/>
    <dgm:cxn modelId="{8D5B17EC-607D-4021-AFA0-C1CEE5CC20E2}" type="presParOf" srcId="{18F22C6F-4BE7-4199-B5C6-B0AF7291A6D5}" destId="{0BC89334-5406-4407-BD52-8CEEF11162B3}" srcOrd="4" destOrd="0" presId="urn:microsoft.com/office/officeart/2005/8/layout/cycle7"/>
    <dgm:cxn modelId="{0094F4C7-E1F6-44FB-A25A-38C5DE3E6AA5}" type="presParOf" srcId="{18F22C6F-4BE7-4199-B5C6-B0AF7291A6D5}" destId="{1A08BA79-A9E2-497A-9F52-A0065B22FF5F}" srcOrd="5" destOrd="0" presId="urn:microsoft.com/office/officeart/2005/8/layout/cycle7"/>
    <dgm:cxn modelId="{FEA93870-84EA-4C3A-947A-E15EFCBC4562}" type="presParOf" srcId="{1A08BA79-A9E2-497A-9F52-A0065B22FF5F}" destId="{EC7D4A05-905D-422D-A561-EA94640E54D0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7E5C76-010F-4493-8AF5-A58C47689D43}">
      <dsp:nvSpPr>
        <dsp:cNvPr id="0" name=""/>
        <dsp:cNvSpPr/>
      </dsp:nvSpPr>
      <dsp:spPr>
        <a:xfrm>
          <a:off x="96248" y="-251498"/>
          <a:ext cx="6334222" cy="6698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25 столов* 8 </a:t>
          </a:r>
          <a:r>
            <a:rPr lang="ru-RU" sz="2900" kern="1200" dirty="0" err="1" smtClean="0"/>
            <a:t>тыс.руб</a:t>
          </a:r>
          <a:r>
            <a:rPr lang="ru-RU" sz="2900" kern="1200" dirty="0" smtClean="0"/>
            <a:t>.=200 </a:t>
          </a:r>
          <a:r>
            <a:rPr lang="ru-RU" sz="2900" kern="1200" dirty="0" err="1" smtClean="0"/>
            <a:t>тыс.руб</a:t>
          </a:r>
          <a:r>
            <a:rPr lang="ru-RU" sz="2900" kern="1200" dirty="0" smtClean="0"/>
            <a:t>. </a:t>
          </a:r>
          <a:endParaRPr lang="ru-RU" sz="2900" kern="1200" dirty="0"/>
        </a:p>
      </dsp:txBody>
      <dsp:txXfrm>
        <a:off x="115868" y="-231878"/>
        <a:ext cx="6294982" cy="630631"/>
      </dsp:txXfrm>
    </dsp:sp>
    <dsp:sp modelId="{74EB70BB-A317-4328-AB12-75CDF219BC38}">
      <dsp:nvSpPr>
        <dsp:cNvPr id="0" name=""/>
        <dsp:cNvSpPr/>
      </dsp:nvSpPr>
      <dsp:spPr>
        <a:xfrm rot="3366356">
          <a:off x="3573912" y="1001270"/>
          <a:ext cx="769648" cy="23445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>
        <a:off x="3644248" y="1048161"/>
        <a:ext cx="628976" cy="140672"/>
      </dsp:txXfrm>
    </dsp:sp>
    <dsp:sp modelId="{BA67E849-EEA3-4286-BECF-CB4087C4695F}">
      <dsp:nvSpPr>
        <dsp:cNvPr id="0" name=""/>
        <dsp:cNvSpPr/>
      </dsp:nvSpPr>
      <dsp:spPr>
        <a:xfrm>
          <a:off x="4125552" y="1818622"/>
          <a:ext cx="2211151" cy="23876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 200 тыс. руб. можно купить 20 столов по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10 тыс. руб. ?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190314" y="1883384"/>
        <a:ext cx="2081627" cy="2258111"/>
      </dsp:txXfrm>
    </dsp:sp>
    <dsp:sp modelId="{22B3FBF5-9B37-4054-804E-7838A6BDDB7B}">
      <dsp:nvSpPr>
        <dsp:cNvPr id="0" name=""/>
        <dsp:cNvSpPr/>
      </dsp:nvSpPr>
      <dsp:spPr>
        <a:xfrm rot="11940129">
          <a:off x="3245665" y="2344001"/>
          <a:ext cx="769648" cy="23445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 rot="10800000">
        <a:off x="3316001" y="2390892"/>
        <a:ext cx="628976" cy="140672"/>
      </dsp:txXfrm>
    </dsp:sp>
    <dsp:sp modelId="{0BC89334-5406-4407-BD52-8CEEF11162B3}">
      <dsp:nvSpPr>
        <dsp:cNvPr id="0" name=""/>
        <dsp:cNvSpPr/>
      </dsp:nvSpPr>
      <dsp:spPr>
        <a:xfrm>
          <a:off x="-93767" y="1080124"/>
          <a:ext cx="3229194" cy="13092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Выделенный объем бюджетных ассигнований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не</a:t>
          </a:r>
          <a:r>
            <a:rPr lang="ru-RU" sz="1800" kern="1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может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быть более 200 тыс. рублей. </a:t>
          </a:r>
        </a:p>
      </dsp:txBody>
      <dsp:txXfrm>
        <a:off x="-55422" y="1118469"/>
        <a:ext cx="3152504" cy="1232513"/>
      </dsp:txXfrm>
    </dsp:sp>
    <dsp:sp modelId="{1A08BA79-A9E2-497A-9F52-A0065B22FF5F}">
      <dsp:nvSpPr>
        <dsp:cNvPr id="0" name=""/>
        <dsp:cNvSpPr/>
      </dsp:nvSpPr>
      <dsp:spPr>
        <a:xfrm rot="18992400">
          <a:off x="2175935" y="632021"/>
          <a:ext cx="769648" cy="23445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>
        <a:off x="2246271" y="678912"/>
        <a:ext cx="628976" cy="1406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ru-RU" smtClean="0"/>
              <a:t>финансовое управление администрациии муниципального образования город-курорт Геленджик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9DDA1D-6112-4321-93ED-1A43A06DE208}" type="datetimeFigureOut">
              <a:rPr lang="ru-RU" smtClean="0"/>
              <a:t>26.12.2017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6BC950-D909-4DF3-B58E-E314F7EFA0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0913382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ru-RU" smtClean="0"/>
              <a:t>финансовое управление администрациии муниципального образования город-курорт Геленджик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1DF6A-D245-41E6-82B7-F2A8304671B0}" type="datetimeFigureOut">
              <a:rPr lang="ru-RU" smtClean="0"/>
              <a:t>26.12.2017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C81AA4-7159-4CA2-9E8E-947C5D0A77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9389554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ru-RU" smtClean="0"/>
              <a:t>финансовое управление администрациии муниципального образования город-курорт Геленджик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75162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Верхний колонтитул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ru-RU" smtClean="0"/>
              <a:t>финансовое управление администрациии муниципального образования город-курорт Геленджик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64809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Верхний колонтитул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ru-RU" smtClean="0"/>
              <a:t>финансовое управление администрациии муниципального образования город-курорт Геленджик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6112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Верхний колонтитул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ru-RU" smtClean="0"/>
              <a:t>финансовое управление администрациии муниципального образования город-курорт Геленджик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08675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ru-RU" smtClean="0"/>
              <a:t>финансовое управление администрациии муниципального образования город-курорт Геленджик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7673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028700"/>
            <a:ext cx="7851648" cy="13716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2421402"/>
            <a:ext cx="7854696" cy="131445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E85DE-EB73-46A1-A5F7-B86A1D2AF9EA}" type="datetime1">
              <a:rPr lang="ru-RU" smtClean="0"/>
              <a:t>26.12.2017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финансовое управление администрации муниципального образования город-курорт Геленджик</a:t>
            </a:r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C910F-DE23-410E-ADBF-2C9E2004945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322A4-4169-4DA6-975B-F8F6E9E16C61}" type="datetime1">
              <a:rPr lang="ru-RU" smtClean="0"/>
              <a:t>26.12.2017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финансовое управление администрации муниципального образования город-курорт Геленджик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C910F-DE23-410E-ADBF-2C9E200494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85801"/>
            <a:ext cx="2057400" cy="3908822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85801"/>
            <a:ext cx="6019800" cy="3908822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5324E-3D4C-41BA-84EF-5D3B11C6CD57}" type="datetime1">
              <a:rPr lang="ru-RU" smtClean="0"/>
              <a:t>26.12.2017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финансовое управление администрации муниципального образования город-курорт Геленджик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C910F-DE23-410E-ADBF-2C9E200494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6740B-B5B1-4833-A139-185927CCBD4C}" type="datetime1">
              <a:rPr lang="ru-RU" smtClean="0"/>
              <a:t>26.12.2017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финансовое управление администрации муниципального образования город-курорт Геленджик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C910F-DE23-410E-ADBF-2C9E200494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BF8E2-D2C3-4372-856D-F122077EE40B}" type="datetime1">
              <a:rPr lang="ru-RU" smtClean="0"/>
              <a:t>26.12.2017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финансовое управление администрации муниципального образования город-курорт Геленджик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C910F-DE23-410E-ADBF-2C9E2004945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0064"/>
            <a:ext cx="4038600" cy="332613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0064"/>
            <a:ext cx="4038600" cy="332613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B353C-CDEF-444E-B604-891390E7A56A}" type="datetime1">
              <a:rPr lang="ru-RU" smtClean="0"/>
              <a:t>26.12.2017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финансовое управление администрации муниципального образования город-курорт Геленджик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C910F-DE23-410E-ADBF-2C9E200494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394818"/>
            <a:ext cx="4041775" cy="491132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885950"/>
            <a:ext cx="4040188" cy="288429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85950"/>
            <a:ext cx="4041775" cy="288429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D01-562A-4E63-BAF5-29C3D3E8BE3E}" type="datetime1">
              <a:rPr lang="ru-RU" smtClean="0"/>
              <a:t>26.12.2017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финансовое управление администрации муниципального образования город-курорт Геленджик</a:t>
            </a: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C910F-DE23-410E-ADBF-2C9E200494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305800" cy="85725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53017-D660-4113-8129-682E25554BDD}" type="datetime1">
              <a:rPr lang="ru-RU" smtClean="0"/>
              <a:t>26.12.2017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финансовое управление администрации муниципального образования город-курорт Геленджик</a:t>
            </a: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C910F-DE23-410E-ADBF-2C9E200494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967C3-F825-4A98-BE13-4812DD7C3CC4}" type="datetime1">
              <a:rPr lang="ru-RU" smtClean="0"/>
              <a:t>26.12.2017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финансовое управление администрации муниципального образования город-курорт Геленджик</a:t>
            </a: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C910F-DE23-410E-ADBF-2C9E200494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5764"/>
            <a:ext cx="2743200" cy="871538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257300"/>
            <a:ext cx="2743200" cy="3429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257300"/>
            <a:ext cx="5111750" cy="3429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C0136-B854-403C-9772-AA5684709F2E}" type="datetime1">
              <a:rPr lang="ru-RU" smtClean="0"/>
              <a:t>26.12.2017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финансовое управление администрации муниципального образования город-курорт Геленджик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C910F-DE23-410E-ADBF-2C9E200494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831058"/>
            <a:ext cx="5257800" cy="30861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4019827"/>
            <a:ext cx="155448" cy="116586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82747"/>
            <a:ext cx="2212848" cy="1186966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121589"/>
            <a:ext cx="2209800" cy="163449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6D108-C6BA-4347-B581-048D24CC03F2}" type="datetime1">
              <a:rPr lang="ru-RU" smtClean="0"/>
              <a:t>26.12.2017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финансовое управление администрации муниципального образования город-курорт Геленджик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4767263"/>
            <a:ext cx="609600" cy="273844"/>
          </a:xfrm>
        </p:spPr>
        <p:txBody>
          <a:bodyPr/>
          <a:lstStyle/>
          <a:p>
            <a:fld id="{1D4C910F-DE23-410E-ADBF-2C9E20049454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899638"/>
            <a:ext cx="4617720" cy="294894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4362450"/>
            <a:ext cx="9163050" cy="7810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4664869"/>
            <a:ext cx="4762500" cy="47863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5358"/>
            <a:ext cx="9163050" cy="7810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5357"/>
            <a:ext cx="4762500" cy="47863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C2C8434-D40B-453F-A4FA-4B382AC04A8F}" type="datetime1">
              <a:rPr lang="ru-RU" smtClean="0"/>
              <a:t>26.12.2017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4767263"/>
            <a:ext cx="33528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ru-RU" smtClean="0"/>
              <a:t>финансовое управление администрации муниципального образования город-курорт Геленджик</a:t>
            </a:r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4767263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4C910F-DE23-410E-ADBF-2C9E20049454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151806"/>
            <a:ext cx="9180548" cy="486918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diagramLayout" Target="../diagrams/layout1.xml"/><Relationship Id="rId7" Type="http://schemas.openxmlformats.org/officeDocument/2006/relationships/image" Target="../media/image9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package" Target="../embeddings/Microsoft_Word_Document1.docx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10" Type="http://schemas.openxmlformats.org/officeDocument/2006/relationships/image" Target="../media/image20.png"/><Relationship Id="rId4" Type="http://schemas.openxmlformats.org/officeDocument/2006/relationships/image" Target="../media/image14.emf"/><Relationship Id="rId9" Type="http://schemas.openxmlformats.org/officeDocument/2006/relationships/image" Target="../media/image19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411510"/>
            <a:ext cx="7642851" cy="2484276"/>
          </a:xfrm>
        </p:spPr>
        <p:txBody>
          <a:bodyPr>
            <a:no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ru-RU" sz="2800" dirty="0" smtClean="0">
                <a:solidFill>
                  <a:schemeClr val="tx2">
                    <a:lumMod val="90000"/>
                  </a:schemeClr>
                </a:solidFill>
              </a:rPr>
              <a:t>ФИНАНСОВОЕ УПРАВЛЕНИЕ</a:t>
            </a:r>
            <a:br>
              <a:rPr lang="ru-RU" sz="2800" dirty="0" smtClean="0">
                <a:solidFill>
                  <a:schemeClr val="tx2">
                    <a:lumMod val="90000"/>
                  </a:schemeClr>
                </a:solidFill>
              </a:rPr>
            </a:br>
            <a:r>
              <a:rPr lang="ru-RU" sz="2800" dirty="0" smtClean="0">
                <a:solidFill>
                  <a:schemeClr val="tx2">
                    <a:lumMod val="90000"/>
                  </a:schemeClr>
                </a:solidFill>
              </a:rPr>
              <a:t>АДМИНИСТРАЦИИ МУНИЦИПАЛЬНОГО ОБРАЗОВАНИЯ</a:t>
            </a:r>
            <a:br>
              <a:rPr lang="ru-RU" sz="2800" dirty="0" smtClean="0">
                <a:solidFill>
                  <a:schemeClr val="tx2">
                    <a:lumMod val="90000"/>
                  </a:schemeClr>
                </a:solidFill>
              </a:rPr>
            </a:br>
            <a:r>
              <a:rPr lang="ru-RU" sz="2800" dirty="0" smtClean="0">
                <a:solidFill>
                  <a:schemeClr val="tx2">
                    <a:lumMod val="90000"/>
                  </a:schemeClr>
                </a:solidFill>
              </a:rPr>
              <a:t>ГОРОД-КУРОРТ ГЕЛЕНДЖИК</a:t>
            </a:r>
            <a:br>
              <a:rPr lang="ru-RU" sz="2800" dirty="0" smtClean="0">
                <a:solidFill>
                  <a:schemeClr val="tx2">
                    <a:lumMod val="90000"/>
                  </a:schemeClr>
                </a:solidFill>
              </a:rPr>
            </a:br>
            <a:r>
              <a:rPr lang="ru-RU" sz="2800" dirty="0" smtClean="0">
                <a:solidFill>
                  <a:schemeClr val="tx2">
                    <a:lumMod val="90000"/>
                  </a:schemeClr>
                </a:solidFill>
              </a:rPr>
              <a:t/>
            </a:r>
            <a:br>
              <a:rPr lang="ru-RU" sz="2800" dirty="0" smtClean="0">
                <a:solidFill>
                  <a:schemeClr val="tx2">
                    <a:lumMod val="90000"/>
                  </a:schemeClr>
                </a:solidFill>
              </a:rPr>
            </a:br>
            <a:endParaRPr lang="ru-RU" sz="2800" dirty="0">
              <a:solidFill>
                <a:schemeClr val="tx2">
                  <a:lumMod val="9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324544" y="3003798"/>
            <a:ext cx="8712968" cy="804062"/>
          </a:xfrm>
        </p:spPr>
        <p:txBody>
          <a:bodyPr>
            <a:normAutofit/>
          </a:bodyPr>
          <a:lstStyle/>
          <a:p>
            <a:r>
              <a:rPr lang="ru-RU" dirty="0" smtClean="0"/>
              <a:t>Нормирование в сфере закупок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5889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123478"/>
            <a:ext cx="8229600" cy="864096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33CC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Актуальные вопросы по применению </a:t>
            </a:r>
            <a:endParaRPr lang="ru-RU" sz="2800" dirty="0">
              <a:solidFill>
                <a:srgbClr val="0033CC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  <a:p>
            <a:r>
              <a:rPr lang="ru-RU" dirty="0"/>
              <a:t>Должны ли казенные учреждения утверждать нормативные затраты? 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half" idx="3"/>
          </p:nvPr>
        </p:nvSpPr>
        <p:spPr>
          <a:xfrm>
            <a:off x="4645026" y="1394818"/>
            <a:ext cx="4041775" cy="1320948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Можно ли применять нормативы в отношении позиций, которые не прописаны в </a:t>
            </a:r>
            <a:r>
              <a:rPr lang="ru-RU" dirty="0" smtClean="0"/>
              <a:t>акте </a:t>
            </a:r>
            <a:r>
              <a:rPr lang="ru-RU" dirty="0"/>
              <a:t>ГРБС?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2"/>
          </p:nvPr>
        </p:nvSpPr>
        <p:spPr>
          <a:xfrm>
            <a:off x="457200" y="2715766"/>
            <a:ext cx="4040188" cy="2054474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Нет, не должны. Документы по нормированию утверждают муниципальные органы (ГРБС). Затем этот нормативный документ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доводят до подведомственных учреждений.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sz="quarter" idx="4"/>
          </p:nvPr>
        </p:nvSpPr>
        <p:spPr>
          <a:xfrm>
            <a:off x="4645026" y="2715766"/>
            <a:ext cx="4041775" cy="2054474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/>
          <a:p>
            <a:endParaRPr lang="ru-RU" dirty="0"/>
          </a:p>
          <a:p>
            <a:pPr marL="0" indent="0">
              <a:buNone/>
            </a:pPr>
            <a:r>
              <a:rPr lang="ru-RU" dirty="0"/>
              <a:t>Нет. </a:t>
            </a:r>
            <a:r>
              <a:rPr lang="ru-RU" dirty="0" smtClean="0"/>
              <a:t>Муниципальный  </a:t>
            </a:r>
            <a:r>
              <a:rPr lang="ru-RU" dirty="0"/>
              <a:t>заказчик обязан использовать нормативы, которые установил для него ГРБС. Поэтому если у учреждения нет нормативных затрат на некоторые виды закупок, то оно не имеет права произвести их. Для этого необходимо, чтобы ГРБС внес изменения.</a:t>
            </a:r>
          </a:p>
          <a:p>
            <a:endParaRPr lang="ru-RU" dirty="0"/>
          </a:p>
        </p:txBody>
      </p:sp>
      <p:sp>
        <p:nvSpPr>
          <p:cNvPr id="9" name="Стрелка вниз 8"/>
          <p:cNvSpPr/>
          <p:nvPr/>
        </p:nvSpPr>
        <p:spPr>
          <a:xfrm>
            <a:off x="4139952" y="2499742"/>
            <a:ext cx="288032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8316416" y="2571750"/>
            <a:ext cx="288032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1"/>
          </p:nvPr>
        </p:nvSpPr>
        <p:spPr>
          <a:xfrm>
            <a:off x="1475656" y="123478"/>
            <a:ext cx="7200800" cy="273844"/>
          </a:xfrm>
        </p:spPr>
        <p:txBody>
          <a:bodyPr/>
          <a:lstStyle/>
          <a:p>
            <a:pPr lvl="0" algn="r"/>
            <a:r>
              <a:rPr lang="ru-RU" sz="1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финансовое управление администрации муниципального образования город-курорт Геленджик</a:t>
            </a:r>
            <a:endParaRPr lang="ru-RU" sz="1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8559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483518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ru-RU" sz="2000" dirty="0" smtClean="0">
                <a:solidFill>
                  <a:srgbClr val="0033CC"/>
                </a:solidFill>
                <a:latin typeface="Arial Black" panose="020B0A04020102020204" pitchFamily="34" charset="0"/>
              </a:rPr>
              <a:t>Нормативные затраты утвержденные ГРБС содержат формулы расчета не соответствующие Постановлению №548</a:t>
            </a:r>
            <a:endParaRPr lang="ru-RU" sz="2000" dirty="0">
              <a:solidFill>
                <a:srgbClr val="0033CC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59804" y="1419622"/>
            <a:ext cx="4040188" cy="494514"/>
          </a:xfrm>
        </p:spPr>
        <p:txBody>
          <a:bodyPr/>
          <a:lstStyle/>
          <a:p>
            <a:r>
              <a:rPr lang="ru-RU" dirty="0" smtClean="0"/>
              <a:t>Акт ГРБС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№548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5006" y="1995686"/>
            <a:ext cx="4040188" cy="21106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</p:pic>
      <p:pic>
        <p:nvPicPr>
          <p:cNvPr id="1028" name="Picture 4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995686"/>
            <a:ext cx="4041775" cy="20882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179512" y="1563638"/>
            <a:ext cx="4320480" cy="266429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Прямая соединительная линия 2"/>
          <p:cNvCxnSpPr/>
          <p:nvPr/>
        </p:nvCxnSpPr>
        <p:spPr>
          <a:xfrm flipV="1">
            <a:off x="323528" y="1779662"/>
            <a:ext cx="4176464" cy="252028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>
          <a:xfrm>
            <a:off x="2483768" y="51470"/>
            <a:ext cx="6336704" cy="273844"/>
          </a:xfrm>
        </p:spPr>
        <p:txBody>
          <a:bodyPr/>
          <a:lstStyle/>
          <a:p>
            <a:pPr lvl="0" algn="r"/>
            <a:r>
              <a:rPr lang="ru-RU" sz="1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финансовое управление администрации муниципального образования город-курорт Геленджик</a:t>
            </a:r>
            <a:endParaRPr lang="ru-RU" sz="1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001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>
                <a:solidFill>
                  <a:srgbClr val="0033CC"/>
                </a:solidFill>
                <a:latin typeface="Arial Black" panose="020B0A04020102020204" pitchFamily="34" charset="0"/>
              </a:rPr>
              <a:t>Нормативные затраты утвержденные ГРБС </a:t>
            </a:r>
            <a:r>
              <a:rPr lang="ru-RU" sz="2000" dirty="0" smtClean="0">
                <a:solidFill>
                  <a:srgbClr val="0033CC"/>
                </a:solidFill>
                <a:latin typeface="Arial Black" panose="020B0A04020102020204" pitchFamily="34" charset="0"/>
              </a:rPr>
              <a:t>используют  формулы расчета, но не содержат нормативы  цены и количества или содержат их не в полном объеме</a:t>
            </a:r>
            <a:endParaRPr lang="ru-RU" sz="2000" dirty="0">
              <a:solidFill>
                <a:srgbClr val="0033CC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idx="1"/>
          </p:nvPr>
        </p:nvSpPr>
        <p:spPr>
          <a:xfrm>
            <a:off x="1331640" y="1451610"/>
            <a:ext cx="7355160" cy="3291840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620" y="1347615"/>
            <a:ext cx="8047738" cy="1728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620" y="3075805"/>
            <a:ext cx="8129884" cy="1720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 rot="18867978">
            <a:off x="-268739" y="2891995"/>
            <a:ext cx="2006621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АКТ ГРБС</a:t>
            </a:r>
            <a:endParaRPr lang="ru-RU" sz="36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2915816" y="18064"/>
            <a:ext cx="5945088" cy="273844"/>
          </a:xfrm>
        </p:spPr>
        <p:txBody>
          <a:bodyPr/>
          <a:lstStyle/>
          <a:p>
            <a:pPr lvl="0" algn="r"/>
            <a:r>
              <a:rPr lang="ru-RU" sz="1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финансовое управление администрации муниципального образования город-курорт Геленджик</a:t>
            </a:r>
            <a:endParaRPr lang="ru-RU" sz="1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7305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Норматив цены </a:t>
            </a:r>
            <a:r>
              <a:rPr lang="ru-RU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≥ </a:t>
            </a:r>
            <a:r>
              <a:rPr lang="ru-RU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НМЦК, но определяется с учетом </a:t>
            </a:r>
            <a:r>
              <a:rPr lang="ru-RU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/>
            </a:r>
            <a:br>
              <a:rPr lang="ru-RU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</a:br>
            <a:r>
              <a:rPr lang="ru-RU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ст</a:t>
            </a:r>
            <a:r>
              <a:rPr lang="ru-RU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. 22 </a:t>
            </a:r>
            <a:r>
              <a:rPr lang="ru-RU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Закона  № </a:t>
            </a:r>
            <a:r>
              <a:rPr lang="ru-RU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44-ФЗ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7656188"/>
              </p:ext>
            </p:extLst>
          </p:nvPr>
        </p:nvGraphicFramePr>
        <p:xfrm>
          <a:off x="395537" y="1563638"/>
          <a:ext cx="8517632" cy="3438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932"/>
                <a:gridCol w="1826678"/>
                <a:gridCol w="1216804"/>
                <a:gridCol w="1216804"/>
                <a:gridCol w="126174"/>
                <a:gridCol w="1090632"/>
                <a:gridCol w="1216804"/>
                <a:gridCol w="1216804"/>
              </a:tblGrid>
              <a:tr h="1152128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служебных помещений и предметов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Единица измерения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Норматив количества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 эксплуатации в годах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Норматив цены</a:t>
                      </a:r>
                    </a:p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(не более), руб.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Примечание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29432">
                <a:tc gridSpan="8">
                  <a:txBody>
                    <a:bodyPr/>
                    <a:lstStyle/>
                    <a:p>
                      <a:r>
                        <a:rPr lang="ru-RU" dirty="0" smtClean="0"/>
                        <a:t>КАБИНЕТ РУКОВОДИТЕЛЯ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68608">
                <a:tc>
                  <a:txBody>
                    <a:bodyPr/>
                    <a:lstStyle/>
                    <a:p>
                      <a:r>
                        <a:rPr lang="ru-RU" dirty="0" smtClean="0"/>
                        <a:t>1.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Стол руководителя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штука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8000,00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68608">
                <a:tc>
                  <a:txBody>
                    <a:bodyPr/>
                    <a:lstStyle/>
                    <a:p>
                      <a:r>
                        <a:rPr lang="ru-RU" dirty="0" smtClean="0"/>
                        <a:t>2.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Кресло руководителя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штука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5000,00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68608">
                <a:tc>
                  <a:txBody>
                    <a:bodyPr/>
                    <a:lstStyle/>
                    <a:p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Шкаф для документов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штука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5000,00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95536" y="483518"/>
            <a:ext cx="4219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Black" panose="020B0A04020102020204" pitchFamily="34" charset="0"/>
              </a:rPr>
              <a:t>!</a:t>
            </a:r>
            <a:endParaRPr lang="ru-RU" sz="54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 rot="20331558">
            <a:off x="-42235" y="3344268"/>
            <a:ext cx="1342748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АКТ ГРБС</a:t>
            </a:r>
            <a:endParaRPr lang="ru-RU" sz="32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финансовое управление администрации муниципального образования город-курорт Геленджик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1189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600" dirty="0" smtClean="0">
                <a:solidFill>
                  <a:srgbClr val="0033CC"/>
                </a:solidFill>
                <a:latin typeface="Arial Black" panose="020B0A04020102020204" pitchFamily="34" charset="0"/>
              </a:rPr>
              <a:t>Пункт </a:t>
            </a:r>
            <a:r>
              <a:rPr lang="ru-RU" sz="1600" dirty="0">
                <a:solidFill>
                  <a:srgbClr val="0033CC"/>
                </a:solidFill>
                <a:latin typeface="Arial Black" panose="020B0A04020102020204" pitchFamily="34" charset="0"/>
              </a:rPr>
              <a:t>5 </a:t>
            </a:r>
            <a:r>
              <a:rPr lang="ru-RU" sz="1600" dirty="0" smtClean="0">
                <a:solidFill>
                  <a:srgbClr val="0033CC"/>
                </a:solidFill>
                <a:latin typeface="Arial Black" panose="020B0A04020102020204" pitchFamily="34" charset="0"/>
              </a:rPr>
              <a:t>Постановления № 548 обязывает утвердить индивидуальные </a:t>
            </a:r>
            <a:r>
              <a:rPr lang="ru-RU" sz="1600" dirty="0">
                <a:solidFill>
                  <a:srgbClr val="0033CC"/>
                </a:solidFill>
                <a:latin typeface="Arial Black" panose="020B0A04020102020204" pitchFamily="34" charset="0"/>
              </a:rPr>
              <a:t>и (или) коллективные формируемые по категориям или группам должностей </a:t>
            </a:r>
            <a:r>
              <a:rPr lang="ru-RU" sz="1600" dirty="0" smtClean="0">
                <a:solidFill>
                  <a:srgbClr val="0033CC"/>
                </a:solidFill>
                <a:latin typeface="Arial Black" panose="020B0A04020102020204" pitchFamily="34" charset="0"/>
              </a:rPr>
              <a:t>нормативы</a:t>
            </a:r>
            <a:endParaRPr lang="ru-RU" sz="1600" dirty="0">
              <a:solidFill>
                <a:srgbClr val="0033CC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абонентских номеров пользовательского (оконечного) оборудования, подключенного к сети подвижной связи;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цены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услуг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подвижной связи с учетом нормативов, предусмотренных в приложении к Методике;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SIM-карт, используемых в планшетных компьютерах;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количества и цены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принтеров, многофункциональных устройств и копировальных аппаратов и иной оргтехники;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количества и цены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 подвижной связи с учетом нормативов, предусмотренных в приложении к Методике;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количества и цены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планшетных компьютеров;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количества и цены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носителей информации;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цены и объема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потребления расходных материалов для различных типов принтеров, многофункциональных устройств, копировальных аппаратов и иной оргтехники;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периодических печатных изданий и справочной литературы;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количества и цены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рабочих станций;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цены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транспортных средств с учетом нормативов, предусмотренных в приложении к Методике;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количества и цены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мебели;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количества и цены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канцелярских принадлежностей;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количества и цены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хозяйственных товаров и принадлежностей;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количества и цены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материальных запасов для нужд гражданской обороны;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количества и цены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иных товаров и услуг.</a:t>
            </a:r>
          </a:p>
          <a:p>
            <a:endParaRPr lang="ru-RU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203848" y="123478"/>
            <a:ext cx="5657056" cy="273844"/>
          </a:xfrm>
        </p:spPr>
        <p:txBody>
          <a:bodyPr/>
          <a:lstStyle/>
          <a:p>
            <a:pPr lvl="0" algn="r"/>
            <a:r>
              <a:rPr lang="ru-RU" sz="1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финансовое управление администрации муниципального образования город-курорт Геленджик</a:t>
            </a:r>
            <a:endParaRPr lang="ru-RU" sz="1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486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 smtClean="0">
                <a:solidFill>
                  <a:srgbClr val="0033CC"/>
                </a:solidFill>
                <a:latin typeface="Arial Black" panose="020B0A04020102020204" pitchFamily="34" charset="0"/>
              </a:rPr>
              <a:t>Нормативы цены и количества по товарам, работам, услугам, относящимся к пункту 5 Постановления №548, необходимо сформировать по категориям или группам должностей</a:t>
            </a:r>
            <a:endParaRPr lang="ru-RU" sz="2000" dirty="0">
              <a:solidFill>
                <a:srgbClr val="0033CC"/>
              </a:solidFill>
              <a:latin typeface="Arial Black" panose="020B0A04020102020204" pitchFamily="34" charset="0"/>
            </a:endParaRPr>
          </a:p>
        </p:txBody>
      </p:sp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546297"/>
            <a:ext cx="6492614" cy="264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355726"/>
            <a:ext cx="2592288" cy="3432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 rot="18616605">
            <a:off x="110263" y="1989299"/>
            <a:ext cx="21781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АКТ ГРБС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финансовое управление администрации муниципального образования город-курорт Геленджик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4791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>
                <a:latin typeface="Arial Black" panose="020B0A04020102020204" pitchFamily="34" charset="0"/>
              </a:rPr>
              <a:t/>
            </a:r>
            <a:br>
              <a:rPr lang="ru-RU" sz="2400" dirty="0">
                <a:latin typeface="Arial Black" panose="020B0A04020102020204" pitchFamily="34" charset="0"/>
              </a:rPr>
            </a:br>
            <a:r>
              <a:rPr lang="ru-RU" sz="2400" dirty="0">
                <a:solidFill>
                  <a:srgbClr val="0033CC"/>
                </a:solidFill>
                <a:latin typeface="Arial Black" panose="020B0A04020102020204" pitchFamily="34" charset="0"/>
              </a:rPr>
              <a:t>Приложение N </a:t>
            </a:r>
            <a:r>
              <a:rPr lang="ru-RU" sz="2400" dirty="0" smtClean="0">
                <a:solidFill>
                  <a:srgbClr val="0033CC"/>
                </a:solidFill>
                <a:latin typeface="Arial Black" panose="020B0A04020102020204" pitchFamily="34" charset="0"/>
              </a:rPr>
              <a:t>2 (АКТ ГРБС)</a:t>
            </a:r>
            <a:r>
              <a:rPr lang="ru-RU" sz="2400" dirty="0">
                <a:solidFill>
                  <a:srgbClr val="0033CC"/>
                </a:solidFill>
                <a:latin typeface="Arial Black" panose="020B0A04020102020204" pitchFamily="34" charset="0"/>
              </a:rPr>
              <a:t/>
            </a:r>
            <a:br>
              <a:rPr lang="ru-RU" sz="2400" dirty="0">
                <a:solidFill>
                  <a:srgbClr val="0033CC"/>
                </a:solidFill>
                <a:latin typeface="Arial Black" panose="020B0A04020102020204" pitchFamily="34" charset="0"/>
              </a:rPr>
            </a:br>
            <a:r>
              <a:rPr lang="ru-RU" sz="2400" dirty="0">
                <a:solidFill>
                  <a:srgbClr val="0033CC"/>
                </a:solidFill>
                <a:latin typeface="Arial Black" panose="020B0A04020102020204" pitchFamily="34" charset="0"/>
              </a:rPr>
              <a:t>к нормативным затратам</a:t>
            </a:r>
            <a:br>
              <a:rPr lang="ru-RU" sz="2400" dirty="0">
                <a:solidFill>
                  <a:srgbClr val="0033CC"/>
                </a:solidFill>
                <a:latin typeface="Arial Black" panose="020B0A04020102020204" pitchFamily="34" charset="0"/>
              </a:rPr>
            </a:br>
            <a:r>
              <a:rPr lang="ru-RU" sz="2400" dirty="0">
                <a:solidFill>
                  <a:srgbClr val="0033CC"/>
                </a:solidFill>
                <a:latin typeface="Arial Black" panose="020B0A04020102020204" pitchFamily="34" charset="0"/>
              </a:rPr>
              <a:t>на обеспечение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КОЛИЧЕСТВА И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ЦЕНЫ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СЛУЖЕБНЫХ ПЛАНШЕТНЫХ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КОМПЬЮТЕРОВ, ЕЖЕМЕСЯЧНЫХ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РАСХОДОВ НА ИНФОРМАЦИОННО-ТЕЛЕКОММУНИКАЦИОННУЮ СЕТЬ</a:t>
            </a:r>
          </a:p>
          <a:p>
            <a:pPr marL="0" indent="0" algn="ctr">
              <a:buNone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"ИНТЕРНЕТ" И УСЛУГИ ИНТЕРНЕТ-ПРОВАЙДЕРОВ</a:t>
            </a:r>
          </a:p>
          <a:p>
            <a:pPr marL="0" indent="0" algn="ctr">
              <a:buNone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ПЛАНШЕТНЫХ КОМПЬЮТЕРОВ</a:t>
            </a:r>
          </a:p>
          <a:p>
            <a:pPr marL="0" indent="0" algn="ctr">
              <a:buNone/>
            </a:pP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5043941"/>
              </p:ext>
            </p:extLst>
          </p:nvPr>
        </p:nvGraphicFramePr>
        <p:xfrm>
          <a:off x="755576" y="2571749"/>
          <a:ext cx="7920880" cy="2036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199"/>
                <a:gridCol w="1478634"/>
                <a:gridCol w="1219200"/>
                <a:gridCol w="1406623"/>
                <a:gridCol w="2016224"/>
              </a:tblGrid>
              <a:tr h="726192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Должность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Норматив количества планшетных компьютеров (не более), шт.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 эксплуатации в годах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Норматив цены планшетного компьютера (не более), руб.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Норматив ежемесячной цены на 1 </a:t>
                      </a:r>
                      <a:r>
                        <a:rPr lang="ru-RU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sim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-карту (не более), руб.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Руководитель 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10000,00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125,00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Заместитель руководителя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7000,00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50,00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 rot="19262777">
            <a:off x="-15608" y="1766337"/>
            <a:ext cx="2181562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АКТ ГРБС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>
          <a:xfrm>
            <a:off x="2699792" y="34290"/>
            <a:ext cx="6120680" cy="273844"/>
          </a:xfrm>
        </p:spPr>
        <p:txBody>
          <a:bodyPr/>
          <a:lstStyle/>
          <a:p>
            <a:pPr lvl="0" algn="r"/>
            <a:r>
              <a:rPr lang="ru-RU" sz="1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финансовое управление администрации муниципального образования город-курорт Геленджик</a:t>
            </a:r>
            <a:endParaRPr lang="ru-RU" sz="1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5184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>
                <a:solidFill>
                  <a:srgbClr val="0033CC"/>
                </a:solidFill>
                <a:latin typeface="Arial Black" panose="020B0A04020102020204" pitchFamily="34" charset="0"/>
              </a:rPr>
              <a:t>Превышение фактического количества товаров, работ и услуг над нормативным не позволит обосновать закупку при ее включении в план закупок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899592" y="1881286"/>
            <a:ext cx="3240360" cy="7624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Норматив количества НФА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004048" y="1881287"/>
            <a:ext cx="3312368" cy="8068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Фактическое наличие</a:t>
            </a:r>
          </a:p>
          <a:p>
            <a:pPr algn="ctr"/>
            <a:r>
              <a:rPr lang="ru-RU" dirty="0" smtClean="0"/>
              <a:t> (с учетом подлежащих списанию) НФА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283968" y="1764853"/>
            <a:ext cx="7200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≥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899592" y="3651870"/>
            <a:ext cx="3240360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Норматив количества НФА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004048" y="3579862"/>
            <a:ext cx="3312368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Фактическое наличие</a:t>
            </a:r>
          </a:p>
          <a:p>
            <a:pPr algn="ctr"/>
            <a:r>
              <a:rPr lang="ru-RU" dirty="0" smtClean="0"/>
              <a:t>НФА</a:t>
            </a: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3386338" y="3514241"/>
            <a:ext cx="237132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≤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0" name="Litebulb"/>
          <p:cNvSpPr>
            <a:spLocks noEditPoints="1" noChangeArrowheads="1"/>
          </p:cNvSpPr>
          <p:nvPr/>
        </p:nvSpPr>
        <p:spPr bwMode="auto">
          <a:xfrm>
            <a:off x="26408" y="1312025"/>
            <a:ext cx="513144" cy="452828"/>
          </a:xfrm>
          <a:custGeom>
            <a:avLst/>
            <a:gdLst>
              <a:gd name="T0" fmla="*/ 10800 w 21600"/>
              <a:gd name="T1" fmla="*/ 0 h 21600"/>
              <a:gd name="T2" fmla="*/ 21600 w 21600"/>
              <a:gd name="T3" fmla="*/ 7782 h 21600"/>
              <a:gd name="T4" fmla="*/ 0 w 21600"/>
              <a:gd name="T5" fmla="*/ 7782 h 21600"/>
              <a:gd name="T6" fmla="*/ 10800 w 21600"/>
              <a:gd name="T7" fmla="*/ 21600 h 21600"/>
              <a:gd name="T8" fmla="*/ 3556 w 21600"/>
              <a:gd name="T9" fmla="*/ 2188 h 21600"/>
              <a:gd name="T10" fmla="*/ 18277 w 21600"/>
              <a:gd name="T11" fmla="*/ 928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825" y="21723"/>
                </a:moveTo>
                <a:lnTo>
                  <a:pt x="11215" y="21723"/>
                </a:lnTo>
                <a:lnTo>
                  <a:pt x="11552" y="21688"/>
                </a:lnTo>
                <a:lnTo>
                  <a:pt x="11916" y="21617"/>
                </a:lnTo>
                <a:lnTo>
                  <a:pt x="12253" y="21547"/>
                </a:lnTo>
                <a:lnTo>
                  <a:pt x="12617" y="21441"/>
                </a:lnTo>
                <a:lnTo>
                  <a:pt x="12902" y="21317"/>
                </a:lnTo>
                <a:lnTo>
                  <a:pt x="13162" y="21176"/>
                </a:lnTo>
                <a:lnTo>
                  <a:pt x="13396" y="21000"/>
                </a:lnTo>
                <a:lnTo>
                  <a:pt x="13655" y="20841"/>
                </a:lnTo>
                <a:lnTo>
                  <a:pt x="13863" y="20629"/>
                </a:lnTo>
                <a:lnTo>
                  <a:pt x="14045" y="20435"/>
                </a:lnTo>
                <a:lnTo>
                  <a:pt x="14200" y="20223"/>
                </a:lnTo>
                <a:lnTo>
                  <a:pt x="14356" y="19994"/>
                </a:lnTo>
                <a:lnTo>
                  <a:pt x="14460" y="19747"/>
                </a:lnTo>
                <a:lnTo>
                  <a:pt x="14512" y="19482"/>
                </a:lnTo>
                <a:lnTo>
                  <a:pt x="14512" y="19235"/>
                </a:lnTo>
                <a:lnTo>
                  <a:pt x="14512" y="19147"/>
                </a:lnTo>
                <a:lnTo>
                  <a:pt x="14512" y="18900"/>
                </a:lnTo>
                <a:lnTo>
                  <a:pt x="14512" y="18529"/>
                </a:lnTo>
                <a:lnTo>
                  <a:pt x="14512" y="18052"/>
                </a:lnTo>
                <a:lnTo>
                  <a:pt x="14512" y="17505"/>
                </a:lnTo>
                <a:lnTo>
                  <a:pt x="14512" y="16976"/>
                </a:lnTo>
                <a:lnTo>
                  <a:pt x="14512" y="16464"/>
                </a:lnTo>
                <a:lnTo>
                  <a:pt x="14512" y="15952"/>
                </a:lnTo>
                <a:lnTo>
                  <a:pt x="14512" y="15758"/>
                </a:lnTo>
                <a:lnTo>
                  <a:pt x="14616" y="15547"/>
                </a:lnTo>
                <a:lnTo>
                  <a:pt x="14694" y="15352"/>
                </a:lnTo>
                <a:lnTo>
                  <a:pt x="14798" y="15141"/>
                </a:lnTo>
                <a:lnTo>
                  <a:pt x="15161" y="14735"/>
                </a:lnTo>
                <a:lnTo>
                  <a:pt x="15602" y="14329"/>
                </a:lnTo>
                <a:lnTo>
                  <a:pt x="16745" y="13552"/>
                </a:lnTo>
                <a:lnTo>
                  <a:pt x="18043" y="12670"/>
                </a:lnTo>
                <a:lnTo>
                  <a:pt x="18744" y="12194"/>
                </a:lnTo>
                <a:lnTo>
                  <a:pt x="19341" y="11647"/>
                </a:lnTo>
                <a:lnTo>
                  <a:pt x="19938" y="11099"/>
                </a:lnTo>
                <a:lnTo>
                  <a:pt x="20483" y="10464"/>
                </a:lnTo>
                <a:lnTo>
                  <a:pt x="20743" y="10164"/>
                </a:lnTo>
                <a:lnTo>
                  <a:pt x="20950" y="9794"/>
                </a:lnTo>
                <a:lnTo>
                  <a:pt x="21132" y="9441"/>
                </a:lnTo>
                <a:lnTo>
                  <a:pt x="21288" y="9035"/>
                </a:lnTo>
                <a:lnTo>
                  <a:pt x="21444" y="8664"/>
                </a:lnTo>
                <a:lnTo>
                  <a:pt x="21548" y="8223"/>
                </a:lnTo>
                <a:lnTo>
                  <a:pt x="21600" y="7782"/>
                </a:lnTo>
                <a:lnTo>
                  <a:pt x="21600" y="7341"/>
                </a:lnTo>
                <a:lnTo>
                  <a:pt x="21600" y="6935"/>
                </a:lnTo>
                <a:lnTo>
                  <a:pt x="21548" y="6564"/>
                </a:lnTo>
                <a:lnTo>
                  <a:pt x="21496" y="6229"/>
                </a:lnTo>
                <a:lnTo>
                  <a:pt x="21392" y="5858"/>
                </a:lnTo>
                <a:lnTo>
                  <a:pt x="21288" y="5523"/>
                </a:lnTo>
                <a:lnTo>
                  <a:pt x="21132" y="5135"/>
                </a:lnTo>
                <a:lnTo>
                  <a:pt x="20950" y="4800"/>
                </a:lnTo>
                <a:lnTo>
                  <a:pt x="20743" y="4464"/>
                </a:lnTo>
                <a:lnTo>
                  <a:pt x="20535" y="4164"/>
                </a:lnTo>
                <a:lnTo>
                  <a:pt x="20301" y="3847"/>
                </a:lnTo>
                <a:lnTo>
                  <a:pt x="20042" y="3547"/>
                </a:lnTo>
                <a:lnTo>
                  <a:pt x="19782" y="3247"/>
                </a:lnTo>
                <a:lnTo>
                  <a:pt x="19133" y="2664"/>
                </a:lnTo>
                <a:lnTo>
                  <a:pt x="18458" y="2152"/>
                </a:lnTo>
                <a:lnTo>
                  <a:pt x="17705" y="1694"/>
                </a:lnTo>
                <a:lnTo>
                  <a:pt x="16849" y="1252"/>
                </a:lnTo>
                <a:lnTo>
                  <a:pt x="16407" y="1076"/>
                </a:lnTo>
                <a:lnTo>
                  <a:pt x="15940" y="900"/>
                </a:lnTo>
                <a:lnTo>
                  <a:pt x="15499" y="741"/>
                </a:lnTo>
                <a:lnTo>
                  <a:pt x="15057" y="600"/>
                </a:lnTo>
                <a:lnTo>
                  <a:pt x="14564" y="458"/>
                </a:lnTo>
                <a:lnTo>
                  <a:pt x="14045" y="335"/>
                </a:lnTo>
                <a:lnTo>
                  <a:pt x="13500" y="229"/>
                </a:lnTo>
                <a:lnTo>
                  <a:pt x="13006" y="158"/>
                </a:lnTo>
                <a:lnTo>
                  <a:pt x="12461" y="88"/>
                </a:lnTo>
                <a:lnTo>
                  <a:pt x="11968" y="52"/>
                </a:lnTo>
                <a:lnTo>
                  <a:pt x="11423" y="17"/>
                </a:lnTo>
                <a:lnTo>
                  <a:pt x="10825" y="17"/>
                </a:lnTo>
                <a:lnTo>
                  <a:pt x="10254" y="17"/>
                </a:lnTo>
                <a:lnTo>
                  <a:pt x="9709" y="52"/>
                </a:lnTo>
                <a:lnTo>
                  <a:pt x="9216" y="88"/>
                </a:lnTo>
                <a:lnTo>
                  <a:pt x="8671" y="158"/>
                </a:lnTo>
                <a:lnTo>
                  <a:pt x="8177" y="229"/>
                </a:lnTo>
                <a:lnTo>
                  <a:pt x="7632" y="335"/>
                </a:lnTo>
                <a:lnTo>
                  <a:pt x="7113" y="458"/>
                </a:lnTo>
                <a:lnTo>
                  <a:pt x="6620" y="600"/>
                </a:lnTo>
                <a:lnTo>
                  <a:pt x="6178" y="741"/>
                </a:lnTo>
                <a:lnTo>
                  <a:pt x="5737" y="900"/>
                </a:lnTo>
                <a:lnTo>
                  <a:pt x="5270" y="1076"/>
                </a:lnTo>
                <a:lnTo>
                  <a:pt x="4828" y="1252"/>
                </a:lnTo>
                <a:lnTo>
                  <a:pt x="3972" y="1694"/>
                </a:lnTo>
                <a:lnTo>
                  <a:pt x="3219" y="2152"/>
                </a:lnTo>
                <a:lnTo>
                  <a:pt x="2544" y="2664"/>
                </a:lnTo>
                <a:lnTo>
                  <a:pt x="1895" y="3247"/>
                </a:lnTo>
                <a:lnTo>
                  <a:pt x="1635" y="3547"/>
                </a:lnTo>
                <a:lnTo>
                  <a:pt x="1375" y="3847"/>
                </a:lnTo>
                <a:lnTo>
                  <a:pt x="1142" y="4164"/>
                </a:lnTo>
                <a:lnTo>
                  <a:pt x="934" y="4464"/>
                </a:lnTo>
                <a:lnTo>
                  <a:pt x="726" y="4800"/>
                </a:lnTo>
                <a:lnTo>
                  <a:pt x="545" y="5135"/>
                </a:lnTo>
                <a:lnTo>
                  <a:pt x="389" y="5523"/>
                </a:lnTo>
                <a:lnTo>
                  <a:pt x="285" y="5858"/>
                </a:lnTo>
                <a:lnTo>
                  <a:pt x="181" y="6229"/>
                </a:lnTo>
                <a:lnTo>
                  <a:pt x="129" y="6564"/>
                </a:lnTo>
                <a:lnTo>
                  <a:pt x="77" y="6935"/>
                </a:lnTo>
                <a:lnTo>
                  <a:pt x="77" y="7341"/>
                </a:lnTo>
                <a:lnTo>
                  <a:pt x="77" y="7782"/>
                </a:lnTo>
                <a:lnTo>
                  <a:pt x="129" y="8223"/>
                </a:lnTo>
                <a:lnTo>
                  <a:pt x="233" y="8664"/>
                </a:lnTo>
                <a:lnTo>
                  <a:pt x="389" y="9035"/>
                </a:lnTo>
                <a:lnTo>
                  <a:pt x="545" y="9441"/>
                </a:lnTo>
                <a:lnTo>
                  <a:pt x="726" y="9794"/>
                </a:lnTo>
                <a:lnTo>
                  <a:pt x="934" y="10164"/>
                </a:lnTo>
                <a:lnTo>
                  <a:pt x="1194" y="10464"/>
                </a:lnTo>
                <a:lnTo>
                  <a:pt x="1739" y="11099"/>
                </a:lnTo>
                <a:lnTo>
                  <a:pt x="2336" y="11647"/>
                </a:lnTo>
                <a:lnTo>
                  <a:pt x="2933" y="12194"/>
                </a:lnTo>
                <a:lnTo>
                  <a:pt x="3634" y="12670"/>
                </a:lnTo>
                <a:lnTo>
                  <a:pt x="4932" y="13552"/>
                </a:lnTo>
                <a:lnTo>
                  <a:pt x="6075" y="14329"/>
                </a:lnTo>
                <a:lnTo>
                  <a:pt x="6516" y="14735"/>
                </a:lnTo>
                <a:lnTo>
                  <a:pt x="6879" y="15141"/>
                </a:lnTo>
                <a:lnTo>
                  <a:pt x="6983" y="15352"/>
                </a:lnTo>
                <a:lnTo>
                  <a:pt x="7061" y="15547"/>
                </a:lnTo>
                <a:lnTo>
                  <a:pt x="7165" y="15758"/>
                </a:lnTo>
                <a:lnTo>
                  <a:pt x="7165" y="15952"/>
                </a:lnTo>
                <a:lnTo>
                  <a:pt x="7165" y="16464"/>
                </a:lnTo>
                <a:lnTo>
                  <a:pt x="7165" y="16976"/>
                </a:lnTo>
                <a:lnTo>
                  <a:pt x="7165" y="17505"/>
                </a:lnTo>
                <a:lnTo>
                  <a:pt x="7165" y="18052"/>
                </a:lnTo>
                <a:lnTo>
                  <a:pt x="7165" y="18529"/>
                </a:lnTo>
                <a:lnTo>
                  <a:pt x="7165" y="18900"/>
                </a:lnTo>
                <a:lnTo>
                  <a:pt x="7165" y="19147"/>
                </a:lnTo>
                <a:lnTo>
                  <a:pt x="7165" y="19235"/>
                </a:lnTo>
                <a:lnTo>
                  <a:pt x="7165" y="19482"/>
                </a:lnTo>
                <a:lnTo>
                  <a:pt x="7217" y="19747"/>
                </a:lnTo>
                <a:lnTo>
                  <a:pt x="7321" y="19994"/>
                </a:lnTo>
                <a:lnTo>
                  <a:pt x="7476" y="20223"/>
                </a:lnTo>
                <a:lnTo>
                  <a:pt x="7632" y="20435"/>
                </a:lnTo>
                <a:lnTo>
                  <a:pt x="7814" y="20629"/>
                </a:lnTo>
                <a:lnTo>
                  <a:pt x="8022" y="20841"/>
                </a:lnTo>
                <a:lnTo>
                  <a:pt x="8281" y="21000"/>
                </a:lnTo>
                <a:lnTo>
                  <a:pt x="8515" y="21176"/>
                </a:lnTo>
                <a:lnTo>
                  <a:pt x="8775" y="21317"/>
                </a:lnTo>
                <a:lnTo>
                  <a:pt x="9060" y="21441"/>
                </a:lnTo>
                <a:lnTo>
                  <a:pt x="9424" y="21547"/>
                </a:lnTo>
                <a:lnTo>
                  <a:pt x="9761" y="21617"/>
                </a:lnTo>
                <a:lnTo>
                  <a:pt x="10125" y="21688"/>
                </a:lnTo>
                <a:lnTo>
                  <a:pt x="10462" y="21723"/>
                </a:lnTo>
                <a:lnTo>
                  <a:pt x="10825" y="21723"/>
                </a:lnTo>
                <a:close/>
              </a:path>
              <a:path w="21600" h="21600" extrusionOk="0">
                <a:moveTo>
                  <a:pt x="9242" y="14417"/>
                </a:moveTo>
                <a:lnTo>
                  <a:pt x="8541" y="12035"/>
                </a:lnTo>
                <a:lnTo>
                  <a:pt x="7295" y="10129"/>
                </a:lnTo>
                <a:lnTo>
                  <a:pt x="6905" y="9652"/>
                </a:lnTo>
                <a:lnTo>
                  <a:pt x="8541" y="10182"/>
                </a:lnTo>
                <a:lnTo>
                  <a:pt x="9787" y="9547"/>
                </a:lnTo>
                <a:lnTo>
                  <a:pt x="11189" y="10129"/>
                </a:lnTo>
                <a:lnTo>
                  <a:pt x="12279" y="9547"/>
                </a:lnTo>
                <a:lnTo>
                  <a:pt x="13370" y="10076"/>
                </a:lnTo>
                <a:lnTo>
                  <a:pt x="14850" y="9652"/>
                </a:lnTo>
                <a:lnTo>
                  <a:pt x="12902" y="12247"/>
                </a:lnTo>
                <a:lnTo>
                  <a:pt x="12357" y="14417"/>
                </a:lnTo>
                <a:moveTo>
                  <a:pt x="7191" y="15952"/>
                </a:moveTo>
                <a:lnTo>
                  <a:pt x="14512" y="15952"/>
                </a:lnTo>
                <a:lnTo>
                  <a:pt x="14512" y="17064"/>
                </a:lnTo>
                <a:lnTo>
                  <a:pt x="7191" y="17047"/>
                </a:lnTo>
                <a:lnTo>
                  <a:pt x="7191" y="18123"/>
                </a:lnTo>
                <a:lnTo>
                  <a:pt x="14512" y="18158"/>
                </a:lnTo>
                <a:lnTo>
                  <a:pt x="14538" y="19182"/>
                </a:lnTo>
                <a:lnTo>
                  <a:pt x="7217" y="19182"/>
                </a:lnTo>
              </a:path>
            </a:pathLst>
          </a:custGeom>
          <a:solidFill>
            <a:srgbClr val="FFFFCC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281926" y="1398425"/>
            <a:ext cx="8681508" cy="172819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590757" y="1422930"/>
            <a:ext cx="837267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2800" b="1" dirty="0" smtClean="0">
                <a:ln w="18000">
                  <a:solidFill>
                    <a:srgbClr val="FFC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Обязательное условие для приобретения НФА</a:t>
            </a:r>
            <a:endParaRPr lang="ru-RU" sz="2800" b="1" cap="all" dirty="0">
              <a:ln w="18000">
                <a:solidFill>
                  <a:srgbClr val="FFC000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215516" y="3219822"/>
            <a:ext cx="8856984" cy="172819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539552" y="3256696"/>
            <a:ext cx="811754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spc="50" dirty="0" smtClean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Нет</a:t>
            </a:r>
            <a:r>
              <a:rPr lang="ru-RU" sz="36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sz="3600" b="1" spc="50" dirty="0" smtClean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основании для приобретения</a:t>
            </a:r>
            <a:endParaRPr lang="ru-RU" sz="3600" b="1" cap="none" spc="50" dirty="0">
              <a:ln w="12700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979712" y="0"/>
            <a:ext cx="6768752" cy="397322"/>
          </a:xfrm>
        </p:spPr>
        <p:txBody>
          <a:bodyPr/>
          <a:lstStyle/>
          <a:p>
            <a:pPr lvl="0" algn="r"/>
            <a:r>
              <a:rPr lang="ru-RU" sz="1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финансовое управление администрации муниципального образования город-курорт Геленджик</a:t>
            </a:r>
            <a:endParaRPr lang="ru-RU" sz="1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8030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3673" y="3435846"/>
            <a:ext cx="8229600" cy="531516"/>
          </a:xfrm>
        </p:spPr>
        <p:txBody>
          <a:bodyPr>
            <a:normAutofit/>
          </a:bodyPr>
          <a:lstStyle/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Нормативы цены и количества согласно акта ГРБС, по категории «специалисты»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4990350"/>
              </p:ext>
            </p:extLst>
          </p:nvPr>
        </p:nvGraphicFramePr>
        <p:xfrm>
          <a:off x="467544" y="4011909"/>
          <a:ext cx="6264697" cy="868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0429"/>
                <a:gridCol w="943474"/>
                <a:gridCol w="1145647"/>
                <a:gridCol w="1078256"/>
                <a:gridCol w="1816891"/>
              </a:tblGrid>
              <a:tr h="306328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предмета мебели</a:t>
                      </a: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Единица измерения</a:t>
                      </a: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Норматив количества</a:t>
                      </a: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 эксплуатации в годах</a:t>
                      </a: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Норматив цены</a:t>
                      </a:r>
                    </a:p>
                    <a:p>
                      <a:pPr algn="ctr"/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(не более), руб.</a:t>
                      </a: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973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Стол рабочий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штука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7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8000,00</a:t>
                      </a:r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259631" y="492810"/>
            <a:ext cx="74376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Расчет количества столов рабочих, планируемых к приобретению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6194765"/>
              </p:ext>
            </p:extLst>
          </p:nvPr>
        </p:nvGraphicFramePr>
        <p:xfrm>
          <a:off x="683569" y="1059582"/>
          <a:ext cx="8352927" cy="202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54"/>
                <a:gridCol w="1905054"/>
                <a:gridCol w="2124867"/>
                <a:gridCol w="2417952"/>
              </a:tblGrid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столов рабочих для категории «специалисты»</a:t>
                      </a:r>
                      <a:r>
                        <a:rPr lang="ru-RU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согласно норматива и количества сотрудников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Остаток столов рабочих для категории «специалисты» на начало года, следующего за отчетным, в количественном выражении 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столов рабочих для категории «специалисты», предполагаемых к списанию в связи с невозможностью их эксплуатации в году, следующем за отчетным 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столов рабочих для категории «специалисты», необходимых для приобретения в году, следующем за отчетным 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6656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185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25=(200-185)+10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Скругленная прямоугольная выноска 11"/>
          <p:cNvSpPr/>
          <p:nvPr/>
        </p:nvSpPr>
        <p:spPr>
          <a:xfrm rot="10800000">
            <a:off x="251520" y="3435846"/>
            <a:ext cx="8784976" cy="1584176"/>
          </a:xfrm>
          <a:prstGeom prst="wedgeRoundRectCallout">
            <a:avLst>
              <a:gd name="adj1" fmla="val 28716"/>
              <a:gd name="adj2" fmla="val 79660"/>
              <a:gd name="adj3" fmla="val 16667"/>
            </a:avLst>
          </a:prstGeom>
          <a:noFill/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лево 12"/>
          <p:cNvSpPr/>
          <p:nvPr/>
        </p:nvSpPr>
        <p:spPr>
          <a:xfrm rot="3866036">
            <a:off x="1960506" y="2809175"/>
            <a:ext cx="312057" cy="419920"/>
          </a:xfrm>
          <a:prstGeom prst="lef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 rot="20924001">
            <a:off x="214282" y="3363838"/>
            <a:ext cx="164551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АКТ ГРБС</a:t>
            </a:r>
            <a:endParaRPr lang="ru-RU" sz="2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>
          <a:xfrm>
            <a:off x="2373272" y="123478"/>
            <a:ext cx="6332574" cy="273844"/>
          </a:xfrm>
        </p:spPr>
        <p:txBody>
          <a:bodyPr/>
          <a:lstStyle/>
          <a:p>
            <a:pPr lvl="0" algn="r"/>
            <a:r>
              <a:rPr lang="ru-RU" sz="1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финансовое управление администрации муниципального образования город-курорт Геленджик</a:t>
            </a:r>
            <a:endParaRPr lang="ru-RU" sz="1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922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627534"/>
            <a:ext cx="8229600" cy="936104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045939"/>
              </p:ext>
            </p:extLst>
          </p:nvPr>
        </p:nvGraphicFramePr>
        <p:xfrm>
          <a:off x="2627784" y="699543"/>
          <a:ext cx="6336704" cy="4043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Прямоугольник 7"/>
          <p:cNvSpPr/>
          <p:nvPr/>
        </p:nvSpPr>
        <p:spPr>
          <a:xfrm rot="19348201">
            <a:off x="7388347" y="4004490"/>
            <a:ext cx="194421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нет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0" name="Стрелка вправо 9"/>
          <p:cNvSpPr/>
          <p:nvPr/>
        </p:nvSpPr>
        <p:spPr>
          <a:xfrm>
            <a:off x="395536" y="1705299"/>
            <a:ext cx="2304256" cy="2232248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/>
              <a:t>Объем бюджетных ассигнований формируется исходя из</a:t>
            </a:r>
          </a:p>
          <a:p>
            <a:pPr algn="ctr"/>
            <a:r>
              <a:rPr lang="ru-RU" sz="1200" dirty="0"/>
              <a:t>значений нормативных затрат.</a:t>
            </a:r>
          </a:p>
        </p:txBody>
      </p:sp>
      <p:sp>
        <p:nvSpPr>
          <p:cNvPr id="11" name="Стрелка вправо 10"/>
          <p:cNvSpPr/>
          <p:nvPr/>
        </p:nvSpPr>
        <p:spPr>
          <a:xfrm>
            <a:off x="2251720" y="3170759"/>
            <a:ext cx="4464496" cy="2016224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Норматив цены «привязан»</a:t>
            </a:r>
          </a:p>
          <a:p>
            <a:pPr algn="ctr"/>
            <a:r>
              <a:rPr lang="ru-RU" dirty="0"/>
              <a:t>к установленным предельным ценам</a:t>
            </a: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27534"/>
            <a:ext cx="2375669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1266230"/>
            <a:ext cx="5934075" cy="441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2786509" y="0"/>
            <a:ext cx="6177979" cy="267494"/>
          </a:xfrm>
        </p:spPr>
        <p:txBody>
          <a:bodyPr/>
          <a:lstStyle/>
          <a:p>
            <a:pPr lvl="0" algn="r"/>
            <a:r>
              <a:rPr lang="ru-RU" sz="1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финансовое управление администрации муниципального образования город-курорт Геленджик</a:t>
            </a:r>
            <a:endParaRPr lang="ru-RU" sz="1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5579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251520" y="339502"/>
            <a:ext cx="7976418" cy="4444603"/>
          </a:xfrm>
        </p:spPr>
        <p:txBody>
          <a:bodyPr>
            <a:normAutofit lnSpcReduction="10000"/>
          </a:bodyPr>
          <a:lstStyle/>
          <a:p>
            <a:r>
              <a:rPr lang="ru-RU" sz="24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закупаемым ТРУ </a:t>
            </a:r>
            <a:r>
              <a:rPr lang="ru-RU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требования </a:t>
            </a:r>
            <a:r>
              <a:rPr lang="ru-RU" sz="24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к: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количеству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357188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потребительским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свойствам ,</a:t>
            </a:r>
          </a:p>
          <a:p>
            <a:pPr marL="357188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качества,</a:t>
            </a:r>
          </a:p>
          <a:p>
            <a:pPr marL="357188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иным характеристикам ТРУ</a:t>
            </a:r>
          </a:p>
          <a:p>
            <a:endParaRPr lang="ru-RU" dirty="0"/>
          </a:p>
          <a:p>
            <a:r>
              <a:rPr lang="ru-RU" sz="2800" b="1" dirty="0">
                <a:solidFill>
                  <a:srgbClr val="0033CC"/>
                </a:solidFill>
              </a:rPr>
              <a:t>Нормативные затраты </a:t>
            </a:r>
            <a:r>
              <a:rPr lang="ru-RU" dirty="0"/>
              <a:t>– определение предельных объемов затрат в денежном выражении на обеспечение функций конкретного должностного лица (групп должностных лиц). </a:t>
            </a:r>
          </a:p>
          <a:p>
            <a:endParaRPr lang="ru-RU" dirty="0"/>
          </a:p>
        </p:txBody>
      </p:sp>
      <p:sp>
        <p:nvSpPr>
          <p:cNvPr id="4" name="Стрелка вправо 3"/>
          <p:cNvSpPr/>
          <p:nvPr/>
        </p:nvSpPr>
        <p:spPr>
          <a:xfrm>
            <a:off x="395536" y="910159"/>
            <a:ext cx="216024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нутый угол 4"/>
          <p:cNvSpPr/>
          <p:nvPr/>
        </p:nvSpPr>
        <p:spPr>
          <a:xfrm>
            <a:off x="5759624" y="663537"/>
            <a:ext cx="3384376" cy="1944217"/>
          </a:xfrm>
          <a:prstGeom prst="foldedCorne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 smtClean="0">
                <a:solidFill>
                  <a:srgbClr val="C0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ЦЕЛЬ</a:t>
            </a:r>
            <a:r>
              <a:rPr lang="ru-RU" sz="1600" b="1" dirty="0">
                <a:solidFill>
                  <a:srgbClr val="C0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: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обеспечить государственные и муниципальные</a:t>
            </a:r>
          </a:p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нужды, но не привести к закупкам ТРУ, которые имеют</a:t>
            </a:r>
          </a:p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избыточные потребительские свойства или являются</a:t>
            </a:r>
          </a:p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предметами роскоши</a:t>
            </a:r>
          </a:p>
        </p:txBody>
      </p:sp>
      <p:sp>
        <p:nvSpPr>
          <p:cNvPr id="6" name="Стрелка вправо 5"/>
          <p:cNvSpPr/>
          <p:nvPr/>
        </p:nvSpPr>
        <p:spPr>
          <a:xfrm>
            <a:off x="395536" y="1275606"/>
            <a:ext cx="216024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>
            <a:off x="395536" y="1635646"/>
            <a:ext cx="216024" cy="540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395536" y="1948259"/>
            <a:ext cx="21602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>
          <a:xfrm>
            <a:off x="1835696" y="4767263"/>
            <a:ext cx="7272808" cy="273844"/>
          </a:xfrm>
        </p:spPr>
        <p:txBody>
          <a:bodyPr/>
          <a:lstStyle/>
          <a:p>
            <a:pPr algn="r"/>
            <a:r>
              <a:rPr lang="ru-RU" sz="1000" dirty="0" smtClean="0">
                <a:solidFill>
                  <a:schemeClr val="bg2">
                    <a:lumMod val="90000"/>
                  </a:schemeClr>
                </a:solidFill>
              </a:rPr>
              <a:t>финансовое управление администрации муниципального образования город-курорт Геленджик</a:t>
            </a:r>
            <a:endParaRPr lang="ru-RU" sz="1000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631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трелка вниз 6"/>
          <p:cNvSpPr/>
          <p:nvPr/>
        </p:nvSpPr>
        <p:spPr>
          <a:xfrm>
            <a:off x="72000" y="144000"/>
            <a:ext cx="3168352" cy="2952328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rtlCol="0" anchor="t"/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</a:t>
            </a:r>
          </a:p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548</a:t>
            </a:r>
          </a:p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пункт 2.9.5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Затраты на приобретение горюче-смазочных материалов (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Згсм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определяются по формуле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162671" y="411510"/>
            <a:ext cx="5544616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Нормативы цены и количества ≠ Бюджетная смета</a:t>
            </a:r>
            <a:endParaRPr lang="ru-RU" dirty="0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95536" y="3075806"/>
            <a:ext cx="8496944" cy="144016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Скругленный прямоугольник 10"/>
          <p:cNvSpPr/>
          <p:nvPr/>
        </p:nvSpPr>
        <p:spPr>
          <a:xfrm>
            <a:off x="3923928" y="1405793"/>
            <a:ext cx="5112568" cy="6197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Нормативные затраты          Бюджетная смета </a:t>
            </a:r>
            <a:endParaRPr lang="ru-RU" dirty="0"/>
          </a:p>
        </p:txBody>
      </p:sp>
      <p:sp>
        <p:nvSpPr>
          <p:cNvPr id="13" name="Стрелка вправо с вырезом 12"/>
          <p:cNvSpPr/>
          <p:nvPr/>
        </p:nvSpPr>
        <p:spPr>
          <a:xfrm>
            <a:off x="6450471" y="1582229"/>
            <a:ext cx="468052" cy="288032"/>
          </a:xfrm>
          <a:prstGeom prst="notched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 rot="20260591">
            <a:off x="485446" y="3455021"/>
            <a:ext cx="1957770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АКТ ГРБС</a:t>
            </a:r>
            <a:endParaRPr lang="ru-RU" sz="32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1327936"/>
              </p:ext>
            </p:extLst>
          </p:nvPr>
        </p:nvGraphicFramePr>
        <p:xfrm>
          <a:off x="471835" y="3131038"/>
          <a:ext cx="8229599" cy="1479338"/>
        </p:xfrm>
        <a:graphic>
          <a:graphicData uri="http://schemas.openxmlformats.org/drawingml/2006/table">
            <a:tbl>
              <a:tblPr firstRow="1" firstCol="1" bandRow="1"/>
              <a:tblGrid>
                <a:gridCol w="999073"/>
                <a:gridCol w="2821107"/>
                <a:gridCol w="2031065"/>
                <a:gridCol w="2378354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 п/п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Наименование ГСМ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Количество, л;кг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Затрат в год, тыс.руб.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6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АИ 92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40000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500,0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2.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АИ 95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10000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450,0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820312" y="2441782"/>
            <a:ext cx="6229334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4.12. Нормативы, применяемые при расчете нормативных затрат </a:t>
            </a:r>
            <a:endParaRPr kumimoji="0" lang="ru-RU" alt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приобретение ГСМ</a:t>
            </a:r>
            <a:endParaRPr kumimoji="0" lang="ru-RU" alt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223" y="1395499"/>
            <a:ext cx="2646363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" name="Прямая соединительная линия 8"/>
          <p:cNvCxnSpPr/>
          <p:nvPr/>
        </p:nvCxnSpPr>
        <p:spPr>
          <a:xfrm flipV="1">
            <a:off x="395536" y="3219822"/>
            <a:ext cx="8354688" cy="151216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1865399"/>
            <a:ext cx="4680520" cy="1786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Овал 1"/>
          <p:cNvSpPr/>
          <p:nvPr/>
        </p:nvSpPr>
        <p:spPr>
          <a:xfrm>
            <a:off x="7164288" y="3507854"/>
            <a:ext cx="720080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Нижний колонтитул 14"/>
          <p:cNvSpPr>
            <a:spLocks noGrp="1"/>
          </p:cNvSpPr>
          <p:nvPr>
            <p:ph type="ftr" sz="quarter" idx="11"/>
          </p:nvPr>
        </p:nvSpPr>
        <p:spPr>
          <a:xfrm>
            <a:off x="2667000" y="4767263"/>
            <a:ext cx="6369496" cy="273844"/>
          </a:xfrm>
        </p:spPr>
        <p:txBody>
          <a:bodyPr/>
          <a:lstStyle/>
          <a:p>
            <a:pPr lvl="0" algn="r"/>
            <a:r>
              <a:rPr lang="ru-RU" sz="1000" dirty="0">
                <a:solidFill>
                  <a:srgbClr val="DBF5F9">
                    <a:lumMod val="90000"/>
                  </a:srgbClr>
                </a:solidFill>
              </a:rPr>
              <a:t>финансовое управление администрации муниципального образования город-курорт Геленджик</a:t>
            </a:r>
            <a:endParaRPr lang="ru-RU" sz="1000" dirty="0">
              <a:solidFill>
                <a:srgbClr val="DBF5F9">
                  <a:lumMod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7327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33CC"/>
                </a:solidFill>
                <a:latin typeface="Arial Black" panose="020B0A04020102020204" pitchFamily="34" charset="0"/>
              </a:rPr>
              <a:t>Недопустимое условие в акте ГРБС</a:t>
            </a:r>
            <a:endParaRPr lang="ru-RU" sz="3200" dirty="0">
              <a:solidFill>
                <a:srgbClr val="0033CC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07704" y="1451610"/>
            <a:ext cx="6779096" cy="3291840"/>
          </a:xfrm>
        </p:spPr>
        <p:txBody>
          <a:bodyPr/>
          <a:lstStyle/>
          <a:p>
            <a:r>
              <a:rPr lang="ru-RU" dirty="0"/>
              <a:t>Наименование и количество приобретаемых канцелярских принадлежностей могут быть изменены на основании обращений и предложений структурных подразделений при условии, что фактические затраты на приобретение не превысят расчетные.</a:t>
            </a:r>
          </a:p>
        </p:txBody>
      </p:sp>
      <p:sp>
        <p:nvSpPr>
          <p:cNvPr id="4" name="Прямоугольник 3"/>
          <p:cNvSpPr/>
          <p:nvPr/>
        </p:nvSpPr>
        <p:spPr>
          <a:xfrm rot="19444180">
            <a:off x="359206" y="2139135"/>
            <a:ext cx="19270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АКТ ГРБС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2267744" y="1563638"/>
            <a:ext cx="5760640" cy="295232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2123728" y="1563638"/>
            <a:ext cx="6336704" cy="280831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>
          <a:xfrm>
            <a:off x="2915816" y="123478"/>
            <a:ext cx="6017096" cy="273844"/>
          </a:xfrm>
        </p:spPr>
        <p:txBody>
          <a:bodyPr/>
          <a:lstStyle/>
          <a:p>
            <a:pPr lvl="0" algn="r"/>
            <a:r>
              <a:rPr lang="ru-RU" sz="1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финансовое управление администрации муниципального образования город-курорт Геленджик</a:t>
            </a:r>
            <a:endParaRPr lang="ru-RU" sz="1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0436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882" y="159284"/>
            <a:ext cx="7992887" cy="3816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0" name="Group 3"/>
          <p:cNvGrpSpPr>
            <a:grpSpLocks/>
          </p:cNvGrpSpPr>
          <p:nvPr/>
        </p:nvGrpSpPr>
        <p:grpSpPr bwMode="auto">
          <a:xfrm>
            <a:off x="3789363" y="517525"/>
            <a:ext cx="4271962" cy="1588"/>
            <a:chOff x="5968" y="95"/>
            <a:chExt cx="6728" cy="2"/>
          </a:xfrm>
        </p:grpSpPr>
        <p:sp>
          <p:nvSpPr>
            <p:cNvPr id="11" name="Freeform 4"/>
            <p:cNvSpPr>
              <a:spLocks/>
            </p:cNvSpPr>
            <p:nvPr/>
          </p:nvSpPr>
          <p:spPr bwMode="auto">
            <a:xfrm>
              <a:off x="5968" y="95"/>
              <a:ext cx="6728" cy="2"/>
            </a:xfrm>
            <a:custGeom>
              <a:avLst/>
              <a:gdLst>
                <a:gd name="T0" fmla="+- 0 5968 5968"/>
                <a:gd name="T1" fmla="*/ T0 w 6728"/>
                <a:gd name="T2" fmla="+- 0 12696 5968"/>
                <a:gd name="T3" fmla="*/ T2 w 6728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6728">
                  <a:moveTo>
                    <a:pt x="0" y="0"/>
                  </a:moveTo>
                  <a:lnTo>
                    <a:pt x="6728" y="0"/>
                  </a:lnTo>
                </a:path>
              </a:pathLst>
            </a:custGeom>
            <a:noFill/>
            <a:ln w="165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5" name="Прямоугольник 14"/>
          <p:cNvSpPr/>
          <p:nvPr/>
        </p:nvSpPr>
        <p:spPr>
          <a:xfrm>
            <a:off x="452368" y="3943598"/>
            <a:ext cx="3142388" cy="97210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100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</a:t>
            </a:r>
            <a:r>
              <a:rPr lang="ru-RU" sz="11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вид товара   </a:t>
            </a:r>
            <a:r>
              <a:rPr lang="ru-RU" sz="11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100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работы,услуги</a:t>
            </a:r>
            <a:r>
              <a:rPr lang="ru-RU" sz="11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ru-RU" sz="20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11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Общий </a:t>
            </a:r>
            <a:r>
              <a:rPr lang="ru-RU" sz="11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объем расходов </a:t>
            </a:r>
            <a:r>
              <a:rPr lang="ru-RU" sz="11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ГРБС+ подведомственные КУ+БУ</a:t>
            </a:r>
            <a:endParaRPr lang="ru-RU" sz="11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755576" y="4299942"/>
            <a:ext cx="2592288" cy="0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4042519" y="3943598"/>
            <a:ext cx="3193777" cy="97210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</a:t>
            </a:r>
            <a:r>
              <a:rPr lang="ru-RU" sz="12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контрактов по виду товара (</a:t>
            </a:r>
            <a:r>
              <a:rPr lang="ru-RU" sz="12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работы,услуги</a:t>
            </a:r>
            <a:r>
              <a:rPr lang="ru-RU" sz="12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endParaRPr lang="ru-RU" sz="12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Общее количество контрактов </a:t>
            </a:r>
            <a:r>
              <a:rPr lang="ru-RU" sz="12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ГРБС+ подведомственные КУ+БУ</a:t>
            </a:r>
            <a:endParaRPr lang="ru-RU" sz="12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4860032" y="422793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4283968" y="4407954"/>
            <a:ext cx="288032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рямоугольник 27"/>
          <p:cNvSpPr/>
          <p:nvPr/>
        </p:nvSpPr>
        <p:spPr>
          <a:xfrm>
            <a:off x="7160244" y="3921434"/>
            <a:ext cx="45236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cap="all" dirty="0">
                <a:ln w="0"/>
                <a:gradFill flip="none">
                  <a:gsLst>
                    <a:gs pos="0">
                      <a:srgbClr val="0F6FC6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0F6FC6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0F6FC6">
                        <a:shade val="65000"/>
                        <a:satMod val="130000"/>
                      </a:srgbClr>
                    </a:gs>
                    <a:gs pos="92000">
                      <a:srgbClr val="0F6FC6">
                        <a:shade val="50000"/>
                        <a:satMod val="120000"/>
                      </a:srgbClr>
                    </a:gs>
                    <a:gs pos="100000">
                      <a:srgbClr val="0F6FC6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)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35496" y="3967987"/>
            <a:ext cx="4523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(</a:t>
            </a:r>
            <a:endParaRPr lang="ru-RU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3529962" y="3992376"/>
            <a:ext cx="5661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+</a:t>
            </a:r>
            <a:endParaRPr lang="ru-RU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0240" name="Прямоугольник 10239"/>
          <p:cNvSpPr/>
          <p:nvPr/>
        </p:nvSpPr>
        <p:spPr>
          <a:xfrm>
            <a:off x="7561534" y="4114400"/>
            <a:ext cx="1547268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/2</a:t>
            </a:r>
            <a:r>
              <a:rPr lang="en-US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&gt;20%</a:t>
            </a:r>
            <a:endParaRPr lang="ru-RU" sz="32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99792" y="0"/>
            <a:ext cx="6452738" cy="267494"/>
          </a:xfrm>
        </p:spPr>
        <p:txBody>
          <a:bodyPr/>
          <a:lstStyle/>
          <a:p>
            <a:pPr lvl="0" algn="r"/>
            <a:r>
              <a:rPr lang="ru-RU" sz="1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финансовое управление администрации муниципального образования город-курорт Геленджик</a:t>
            </a:r>
            <a:endParaRPr lang="ru-RU" sz="1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193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305800" cy="627534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rgbClr val="0033CC"/>
                </a:solidFill>
                <a:latin typeface="Arial Black" panose="020B0A04020102020204" pitchFamily="34" charset="0"/>
              </a:rPr>
              <a:t>Формируем ведомственный перечень</a:t>
            </a: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8847492"/>
              </p:ext>
            </p:extLst>
          </p:nvPr>
        </p:nvGraphicFramePr>
        <p:xfrm>
          <a:off x="1907704" y="1779662"/>
          <a:ext cx="6623081" cy="43044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2" name="Документ" r:id="rId3" imgW="8281895" imgH="5381066" progId="Word.Document.12">
                  <p:embed/>
                </p:oleObj>
              </mc:Choice>
              <mc:Fallback>
                <p:oleObj name="Документ" r:id="rId3" imgW="8281895" imgH="538106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07704" y="1779662"/>
                        <a:ext cx="6623081" cy="43044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73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00696"/>
            <a:ext cx="3170237" cy="8189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75" name="Picture 1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109" y="600696"/>
            <a:ext cx="3219450" cy="8189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76" name="Picture 1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4779" y="411510"/>
            <a:ext cx="1122363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77" name="Picture 1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406686"/>
            <a:ext cx="1122363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78" name="Picture 1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282" y="660227"/>
            <a:ext cx="1871663" cy="90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79" name="Picture 15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42294"/>
            <a:ext cx="12319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683568" y="915566"/>
            <a:ext cx="266429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4272694" y="1010159"/>
            <a:ext cx="252028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Выноска со стрелкой вправо 8"/>
          <p:cNvSpPr/>
          <p:nvPr/>
        </p:nvSpPr>
        <p:spPr>
          <a:xfrm>
            <a:off x="323528" y="1866294"/>
            <a:ext cx="1440160" cy="2577664"/>
          </a:xfrm>
          <a:prstGeom prst="rightArrow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 rot="16200000">
            <a:off x="-836630" y="2785844"/>
            <a:ext cx="304039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</a:t>
            </a:r>
            <a:r>
              <a:rPr lang="ru-RU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тчетный финансовый   год</a:t>
            </a:r>
            <a:endParaRPr lang="ru-RU" sz="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>
          <a:xfrm>
            <a:off x="2667000" y="4767263"/>
            <a:ext cx="6477000" cy="273844"/>
          </a:xfrm>
        </p:spPr>
        <p:txBody>
          <a:bodyPr/>
          <a:lstStyle/>
          <a:p>
            <a:pPr lvl="0" algn="r"/>
            <a:r>
              <a:rPr lang="ru-RU" sz="1000" dirty="0">
                <a:solidFill>
                  <a:srgbClr val="DBF5F9">
                    <a:lumMod val="90000"/>
                  </a:srgbClr>
                </a:solidFill>
              </a:rPr>
              <a:t>финансовое управление администрации муниципального образования город-курорт Геленджик</a:t>
            </a:r>
            <a:endParaRPr lang="ru-RU" sz="1000" dirty="0">
              <a:solidFill>
                <a:srgbClr val="DBF5F9">
                  <a:lumMod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3494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899592" y="195486"/>
            <a:ext cx="8305800" cy="38735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33CC"/>
                </a:solidFill>
              </a:rPr>
              <a:t>ПРИМЕР:</a:t>
            </a:r>
            <a:endParaRPr lang="ru-RU" dirty="0">
              <a:solidFill>
                <a:srgbClr val="0033CC"/>
              </a:solidFill>
            </a:endParaRPr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0" y="457200"/>
            <a:ext cx="9766300" cy="11113"/>
            <a:chOff x="0" y="0"/>
            <a:chExt cx="15381" cy="17"/>
          </a:xfrm>
        </p:grpSpPr>
        <p:grpSp>
          <p:nvGrpSpPr>
            <p:cNvPr id="5" name="Group 4"/>
            <p:cNvGrpSpPr>
              <a:grpSpLocks/>
            </p:cNvGrpSpPr>
            <p:nvPr/>
          </p:nvGrpSpPr>
          <p:grpSpPr bwMode="auto">
            <a:xfrm>
              <a:off x="9" y="9"/>
              <a:ext cx="15364" cy="2"/>
              <a:chOff x="9" y="9"/>
              <a:chExt cx="15364" cy="2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auto">
              <a:xfrm>
                <a:off x="9" y="9"/>
                <a:ext cx="15364" cy="2"/>
              </a:xfrm>
              <a:custGeom>
                <a:avLst/>
                <a:gdLst>
                  <a:gd name="T0" fmla="+- 0 9 9"/>
                  <a:gd name="T1" fmla="*/ T0 w 15364"/>
                  <a:gd name="T2" fmla="+- 0 15372 9"/>
                  <a:gd name="T3" fmla="*/ T2 w 15364"/>
                </a:gdLst>
                <a:ahLst/>
                <a:cxnLst>
                  <a:cxn ang="0">
                    <a:pos x="T1" y="0"/>
                  </a:cxn>
                  <a:cxn ang="0">
                    <a:pos x="T3" y="0"/>
                  </a:cxn>
                </a:cxnLst>
                <a:rect l="0" t="0" r="r" b="b"/>
                <a:pathLst>
                  <a:path w="15364">
                    <a:moveTo>
                      <a:pt x="0" y="0"/>
                    </a:moveTo>
                    <a:lnTo>
                      <a:pt x="15363" y="0"/>
                    </a:lnTo>
                  </a:path>
                </a:pathLst>
              </a:custGeom>
              <a:noFill/>
              <a:ln w="10795">
                <a:solidFill>
                  <a:srgbClr val="E6E7E8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4683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/>
            </a:r>
            <a:br>
              <a:rPr kumimoji="0" lang="en-US" sz="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7504" y="555526"/>
            <a:ext cx="9361040" cy="39164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5725">
              <a:lnSpc>
                <a:spcPts val="2110"/>
              </a:lnSpc>
              <a:spcAft>
                <a:spcPts val="0"/>
              </a:spcAft>
            </a:pPr>
            <a:r>
              <a:rPr lang="ru-RU" dirty="0">
                <a:latin typeface="Arial"/>
                <a:ea typeface="Calibri"/>
                <a:cs typeface="Times New Roman"/>
              </a:rPr>
              <a:t>За</a:t>
            </a:r>
            <a:r>
              <a:rPr lang="ru-RU" spc="-60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отчетный</a:t>
            </a:r>
            <a:r>
              <a:rPr lang="ru-RU" spc="-35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финансовый</a:t>
            </a:r>
            <a:r>
              <a:rPr lang="ru-RU" spc="-55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год</a:t>
            </a:r>
            <a:r>
              <a:rPr lang="ru-RU" spc="-55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сумма</a:t>
            </a:r>
            <a:r>
              <a:rPr lang="ru-RU" spc="-55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расходов</a:t>
            </a:r>
            <a:r>
              <a:rPr lang="ru-RU" spc="-45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на</a:t>
            </a:r>
            <a:r>
              <a:rPr lang="ru-RU" spc="-65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ТРУ</a:t>
            </a:r>
            <a:r>
              <a:rPr lang="ru-RU" spc="-55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ГРБС</a:t>
            </a:r>
            <a:r>
              <a:rPr lang="ru-RU" spc="-60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+</a:t>
            </a:r>
            <a:r>
              <a:rPr lang="ru-RU" spc="-65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все КУ+БУ=</a:t>
            </a:r>
            <a:r>
              <a:rPr lang="ru-RU" spc="-65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400</a:t>
            </a:r>
            <a:r>
              <a:rPr lang="ru-RU" spc="-45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млн.</a:t>
            </a:r>
            <a:r>
              <a:rPr lang="ru-RU" spc="-60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рублей</a:t>
            </a:r>
            <a:r>
              <a:rPr lang="ru-RU" spc="-45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и</a:t>
            </a:r>
            <a:r>
              <a:rPr lang="ru-RU" spc="-65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было</a:t>
            </a:r>
            <a:r>
              <a:rPr lang="ru-RU" spc="-45" dirty="0">
                <a:latin typeface="Arial"/>
                <a:ea typeface="Calibri"/>
                <a:cs typeface="Times New Roman"/>
              </a:rPr>
              <a:t> </a:t>
            </a:r>
            <a:r>
              <a:rPr lang="ru-RU" spc="-5" dirty="0">
                <a:latin typeface="Arial"/>
                <a:ea typeface="Calibri"/>
                <a:cs typeface="Times New Roman"/>
              </a:rPr>
              <a:t>заключено</a:t>
            </a:r>
            <a:r>
              <a:rPr lang="ru-RU" spc="-40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всего</a:t>
            </a:r>
            <a:r>
              <a:rPr lang="ru-RU" spc="-45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100</a:t>
            </a:r>
            <a:r>
              <a:rPr lang="ru-RU" spc="-65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тыс. договоров</a:t>
            </a:r>
            <a:endParaRPr lang="ru-RU" sz="1000" dirty="0">
              <a:latin typeface="Calibri"/>
              <a:ea typeface="Calibri"/>
              <a:cs typeface="Times New Roman"/>
            </a:endParaRPr>
          </a:p>
          <a:p>
            <a:pPr marL="215265">
              <a:lnSpc>
                <a:spcPts val="2110"/>
              </a:lnSpc>
              <a:spcAft>
                <a:spcPts val="0"/>
              </a:spcAft>
            </a:pPr>
            <a:r>
              <a:rPr lang="ru-RU" dirty="0">
                <a:latin typeface="Arial"/>
                <a:ea typeface="Arial"/>
                <a:cs typeface="Times New Roman"/>
              </a:rPr>
              <a:t> </a:t>
            </a:r>
            <a:endParaRPr lang="ru-RU" sz="1000" dirty="0">
              <a:latin typeface="Calibri"/>
              <a:ea typeface="Calibri"/>
              <a:cs typeface="Times New Roman"/>
            </a:endParaRPr>
          </a:p>
          <a:p>
            <a:pPr marL="215265" marR="237490">
              <a:lnSpc>
                <a:spcPts val="2110"/>
              </a:lnSpc>
              <a:spcBef>
                <a:spcPts val="165"/>
              </a:spcBef>
              <a:spcAft>
                <a:spcPts val="0"/>
              </a:spcAft>
            </a:pPr>
            <a:r>
              <a:rPr lang="ru-RU" dirty="0">
                <a:latin typeface="Arial"/>
                <a:ea typeface="Calibri"/>
                <a:cs typeface="Times New Roman"/>
              </a:rPr>
              <a:t>При</a:t>
            </a:r>
            <a:r>
              <a:rPr lang="ru-RU" spc="-65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этом</a:t>
            </a:r>
            <a:r>
              <a:rPr lang="ru-RU" spc="-45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по</a:t>
            </a:r>
            <a:r>
              <a:rPr lang="ru-RU" spc="-60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коду</a:t>
            </a:r>
            <a:r>
              <a:rPr lang="ru-RU" spc="-60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15.11.11</a:t>
            </a:r>
            <a:r>
              <a:rPr lang="ru-RU" spc="-45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было</a:t>
            </a:r>
            <a:r>
              <a:rPr lang="ru-RU" spc="-55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израсходовано</a:t>
            </a:r>
            <a:r>
              <a:rPr lang="ru-RU" spc="-35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80</a:t>
            </a:r>
            <a:r>
              <a:rPr lang="ru-RU" spc="-45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млн.</a:t>
            </a:r>
            <a:r>
              <a:rPr lang="ru-RU" spc="-65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рублей</a:t>
            </a:r>
            <a:r>
              <a:rPr lang="ru-RU" spc="-55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и</a:t>
            </a:r>
            <a:r>
              <a:rPr lang="ru-RU" spc="115" dirty="0">
                <a:latin typeface="Arial"/>
                <a:ea typeface="Calibri"/>
                <a:cs typeface="Times New Roman"/>
              </a:rPr>
              <a:t> </a:t>
            </a:r>
            <a:r>
              <a:rPr lang="ru-RU" spc="-5" dirty="0">
                <a:latin typeface="Arial"/>
                <a:ea typeface="Calibri"/>
                <a:cs typeface="Times New Roman"/>
              </a:rPr>
              <a:t>заключено</a:t>
            </a:r>
            <a:r>
              <a:rPr lang="ru-RU" spc="-60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26</a:t>
            </a:r>
            <a:r>
              <a:rPr lang="ru-RU" spc="-95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тыс.</a:t>
            </a:r>
            <a:r>
              <a:rPr lang="ru-RU" spc="-90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 smtClean="0">
                <a:latin typeface="Arial"/>
                <a:ea typeface="Calibri"/>
                <a:cs typeface="Times New Roman"/>
              </a:rPr>
              <a:t>договоров</a:t>
            </a:r>
          </a:p>
          <a:p>
            <a:pPr marL="215265" marR="237490">
              <a:lnSpc>
                <a:spcPts val="2110"/>
              </a:lnSpc>
              <a:spcBef>
                <a:spcPts val="165"/>
              </a:spcBef>
              <a:spcAft>
                <a:spcPts val="0"/>
              </a:spcAft>
            </a:pPr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-доля</a:t>
            </a:r>
            <a:r>
              <a:rPr lang="ru-RU" spc="-8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spc="-5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расходов</a:t>
            </a:r>
            <a:r>
              <a:rPr lang="ru-RU" spc="-7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на</a:t>
            </a:r>
            <a:r>
              <a:rPr lang="ru-RU" spc="-9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мясо</a:t>
            </a:r>
            <a:r>
              <a:rPr lang="ru-RU" spc="-9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spc="-5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крупного</a:t>
            </a:r>
            <a:r>
              <a:rPr lang="ru-RU" spc="-9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рогатого</a:t>
            </a:r>
            <a:r>
              <a:rPr lang="ru-RU" spc="-75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скота</a:t>
            </a:r>
            <a:r>
              <a:rPr lang="ru-RU" spc="-9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spc="-5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охлажденное</a:t>
            </a:r>
            <a:r>
              <a:rPr lang="ru-RU" spc="-55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(15.11.11</a:t>
            </a:r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)=</a:t>
            </a:r>
            <a:r>
              <a:rPr lang="ru-RU" spc="-65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2</a:t>
            </a:r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0%</a:t>
            </a:r>
            <a:r>
              <a:rPr lang="ru-RU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Arial"/>
                <a:cs typeface="Times New Roman"/>
              </a:rPr>
              <a:t> </a:t>
            </a:r>
            <a:endParaRPr lang="ru-RU" sz="1000" dirty="0">
              <a:solidFill>
                <a:schemeClr val="accent1">
                  <a:lumMod val="60000"/>
                  <a:lumOff val="4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215265" marR="237490">
              <a:lnSpc>
                <a:spcPts val="2110"/>
              </a:lnSpc>
              <a:spcAft>
                <a:spcPts val="0"/>
              </a:spcAft>
            </a:pPr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-доля</a:t>
            </a:r>
            <a:r>
              <a:rPr lang="ru-RU" spc="-8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контрактов</a:t>
            </a:r>
            <a:r>
              <a:rPr lang="ru-RU" spc="-55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на</a:t>
            </a:r>
            <a:r>
              <a:rPr lang="ru-RU" spc="-9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мясо</a:t>
            </a:r>
            <a:r>
              <a:rPr lang="ru-RU" spc="-9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крупного</a:t>
            </a:r>
            <a:r>
              <a:rPr lang="ru-RU" spc="-75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рогатого</a:t>
            </a:r>
            <a:r>
              <a:rPr lang="ru-RU" spc="-85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скота</a:t>
            </a:r>
            <a:r>
              <a:rPr lang="ru-RU" spc="-75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охлажденное</a:t>
            </a:r>
            <a:r>
              <a:rPr lang="ru-RU" spc="125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(15.11.11)</a:t>
            </a:r>
            <a:r>
              <a:rPr lang="ru-RU" spc="-5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=</a:t>
            </a:r>
            <a:r>
              <a:rPr lang="ru-RU" spc="-8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spc="-8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2</a:t>
            </a:r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6</a:t>
            </a:r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%</a:t>
            </a:r>
            <a:endParaRPr lang="ru-RU" sz="1000" dirty="0">
              <a:solidFill>
                <a:schemeClr val="accent1">
                  <a:lumMod val="60000"/>
                  <a:lumOff val="4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215265" marR="237490">
              <a:lnSpc>
                <a:spcPts val="2110"/>
              </a:lnSpc>
              <a:spcAft>
                <a:spcPts val="0"/>
              </a:spcAft>
            </a:pPr>
            <a:r>
              <a:rPr lang="ru-RU" dirty="0">
                <a:latin typeface="Arial"/>
                <a:ea typeface="Arial"/>
                <a:cs typeface="Times New Roman"/>
              </a:rPr>
              <a:t> </a:t>
            </a:r>
            <a:endParaRPr lang="ru-RU" sz="1000" dirty="0">
              <a:latin typeface="Calibri"/>
              <a:ea typeface="Calibri"/>
              <a:cs typeface="Times New Roman"/>
            </a:endParaRPr>
          </a:p>
          <a:p>
            <a:pPr marR="1228725" algn="ctr">
              <a:lnSpc>
                <a:spcPts val="1950"/>
              </a:lnSpc>
              <a:spcAft>
                <a:spcPts val="0"/>
              </a:spcAft>
              <a:tabLst>
                <a:tab pos="3576955" algn="l"/>
              </a:tabLst>
            </a:pPr>
            <a:r>
              <a:rPr lang="ru-RU" dirty="0">
                <a:solidFill>
                  <a:srgbClr val="003399"/>
                </a:solidFill>
                <a:latin typeface="Arial"/>
                <a:ea typeface="Calibri"/>
                <a:cs typeface="Times New Roman"/>
              </a:rPr>
              <a:t>Среднее</a:t>
            </a:r>
            <a:r>
              <a:rPr lang="ru-RU" spc="-250" dirty="0">
                <a:solidFill>
                  <a:srgbClr val="003399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dirty="0" smtClean="0">
                <a:solidFill>
                  <a:srgbClr val="003399"/>
                </a:solidFill>
                <a:latin typeface="Arial"/>
                <a:ea typeface="Calibri"/>
                <a:cs typeface="Times New Roman"/>
              </a:rPr>
              <a:t>арифметическое значение</a:t>
            </a:r>
            <a:r>
              <a:rPr lang="ru-RU" spc="-65" dirty="0" smtClean="0">
                <a:solidFill>
                  <a:srgbClr val="003399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solidFill>
                  <a:srgbClr val="003399"/>
                </a:solidFill>
                <a:latin typeface="Arial"/>
                <a:ea typeface="Calibri"/>
                <a:cs typeface="Times New Roman"/>
              </a:rPr>
              <a:t>=</a:t>
            </a:r>
            <a:r>
              <a:rPr lang="ru-RU" spc="-45" dirty="0">
                <a:solidFill>
                  <a:srgbClr val="003399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b="1" dirty="0">
                <a:solidFill>
                  <a:srgbClr val="003399"/>
                </a:solidFill>
                <a:latin typeface="Arial"/>
                <a:ea typeface="Calibri"/>
                <a:cs typeface="Times New Roman"/>
              </a:rPr>
              <a:t>23%</a:t>
            </a:r>
            <a:endParaRPr lang="ru-RU" sz="1000" dirty="0">
              <a:latin typeface="Calibri"/>
              <a:ea typeface="Calibri"/>
              <a:cs typeface="Times New Roman"/>
            </a:endParaRPr>
          </a:p>
          <a:p>
            <a:pPr marL="108585" algn="ctr">
              <a:lnSpc>
                <a:spcPts val="2115"/>
              </a:lnSpc>
              <a:spcAft>
                <a:spcPts val="0"/>
              </a:spcAft>
            </a:pPr>
            <a:r>
              <a:rPr lang="ru-RU" spc="-5" dirty="0">
                <a:solidFill>
                  <a:srgbClr val="C00000"/>
                </a:solidFill>
                <a:latin typeface="Arial"/>
                <a:ea typeface="Calibri"/>
                <a:cs typeface="Times New Roman"/>
              </a:rPr>
              <a:t>Мясо</a:t>
            </a:r>
            <a:r>
              <a:rPr lang="ru-RU" spc="-75" dirty="0">
                <a:solidFill>
                  <a:srgbClr val="C00000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spc="-5" dirty="0">
                <a:solidFill>
                  <a:srgbClr val="C00000"/>
                </a:solidFill>
                <a:latin typeface="Arial"/>
                <a:ea typeface="Calibri"/>
                <a:cs typeface="Times New Roman"/>
              </a:rPr>
              <a:t>крупного</a:t>
            </a:r>
            <a:r>
              <a:rPr lang="ru-RU" spc="-75" dirty="0">
                <a:solidFill>
                  <a:srgbClr val="C00000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solidFill>
                  <a:srgbClr val="C00000"/>
                </a:solidFill>
                <a:latin typeface="Arial"/>
                <a:ea typeface="Calibri"/>
                <a:cs typeface="Times New Roman"/>
              </a:rPr>
              <a:t>рогатого</a:t>
            </a:r>
            <a:r>
              <a:rPr lang="ru-RU" spc="-85" dirty="0">
                <a:solidFill>
                  <a:srgbClr val="C00000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solidFill>
                  <a:srgbClr val="C00000"/>
                </a:solidFill>
                <a:latin typeface="Arial"/>
                <a:ea typeface="Calibri"/>
                <a:cs typeface="Times New Roman"/>
              </a:rPr>
              <a:t>скота</a:t>
            </a:r>
            <a:r>
              <a:rPr lang="ru-RU" spc="-80" dirty="0">
                <a:solidFill>
                  <a:srgbClr val="C00000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spc="-5" dirty="0">
                <a:solidFill>
                  <a:srgbClr val="C00000"/>
                </a:solidFill>
                <a:latin typeface="Arial"/>
                <a:ea typeface="Calibri"/>
                <a:cs typeface="Times New Roman"/>
              </a:rPr>
              <a:t>охлажденное</a:t>
            </a:r>
            <a:r>
              <a:rPr lang="ru-RU" spc="-35" dirty="0">
                <a:solidFill>
                  <a:srgbClr val="C00000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solidFill>
                  <a:srgbClr val="C00000"/>
                </a:solidFill>
                <a:latin typeface="Arial"/>
                <a:ea typeface="Calibri"/>
                <a:cs typeface="Times New Roman"/>
              </a:rPr>
              <a:t>должно</a:t>
            </a:r>
            <a:r>
              <a:rPr lang="ru-RU" spc="-65" dirty="0">
                <a:solidFill>
                  <a:srgbClr val="C00000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solidFill>
                  <a:srgbClr val="C00000"/>
                </a:solidFill>
                <a:latin typeface="Arial"/>
                <a:ea typeface="Calibri"/>
                <a:cs typeface="Times New Roman"/>
              </a:rPr>
              <a:t>попасть</a:t>
            </a:r>
            <a:r>
              <a:rPr lang="ru-RU" spc="-80" dirty="0">
                <a:solidFill>
                  <a:srgbClr val="C00000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solidFill>
                  <a:srgbClr val="C00000"/>
                </a:solidFill>
                <a:latin typeface="Arial"/>
                <a:ea typeface="Calibri"/>
                <a:cs typeface="Times New Roman"/>
              </a:rPr>
              <a:t>в</a:t>
            </a:r>
            <a:endParaRPr lang="ru-RU" sz="1000" dirty="0">
              <a:latin typeface="Calibri"/>
              <a:ea typeface="Calibri"/>
              <a:cs typeface="Times New Roman"/>
            </a:endParaRPr>
          </a:p>
          <a:p>
            <a:pPr marL="31115" algn="ctr">
              <a:lnSpc>
                <a:spcPts val="2110"/>
              </a:lnSpc>
              <a:spcAft>
                <a:spcPts val="0"/>
              </a:spcAft>
            </a:pPr>
            <a:r>
              <a:rPr lang="ru-RU" dirty="0">
                <a:solidFill>
                  <a:srgbClr val="C00000"/>
                </a:solidFill>
                <a:latin typeface="Arial"/>
                <a:ea typeface="Calibri"/>
                <a:cs typeface="Times New Roman"/>
              </a:rPr>
              <a:t>ведомственный</a:t>
            </a:r>
            <a:r>
              <a:rPr lang="ru-RU" spc="-150" dirty="0">
                <a:solidFill>
                  <a:srgbClr val="C00000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solidFill>
                  <a:srgbClr val="C00000"/>
                </a:solidFill>
                <a:latin typeface="Arial"/>
                <a:ea typeface="Calibri"/>
                <a:cs typeface="Times New Roman"/>
              </a:rPr>
              <a:t>перечень</a:t>
            </a:r>
            <a:r>
              <a:rPr lang="ru-RU" spc="-155" dirty="0">
                <a:solidFill>
                  <a:srgbClr val="C00000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solidFill>
                  <a:srgbClr val="C00000"/>
                </a:solidFill>
                <a:latin typeface="Arial"/>
                <a:ea typeface="Calibri"/>
                <a:cs typeface="Times New Roman"/>
              </a:rPr>
              <a:t>нормируемой</a:t>
            </a:r>
            <a:r>
              <a:rPr lang="ru-RU" spc="-160" dirty="0">
                <a:solidFill>
                  <a:srgbClr val="C00000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dirty="0" smtClean="0">
                <a:solidFill>
                  <a:srgbClr val="C00000"/>
                </a:solidFill>
                <a:latin typeface="Arial"/>
                <a:ea typeface="Calibri"/>
                <a:cs typeface="Times New Roman"/>
              </a:rPr>
              <a:t>продукции</a:t>
            </a:r>
            <a:endParaRPr lang="ru-RU" dirty="0" smtClean="0">
              <a:latin typeface="Arial"/>
              <a:ea typeface="Calibri"/>
              <a:cs typeface="Times New Roman"/>
            </a:endParaRPr>
          </a:p>
          <a:p>
            <a:pPr marL="31115" algn="ctr">
              <a:lnSpc>
                <a:spcPts val="2110"/>
              </a:lnSpc>
              <a:spcAft>
                <a:spcPts val="0"/>
              </a:spcAft>
            </a:pPr>
            <a:endParaRPr lang="ru-RU" sz="1000" dirty="0">
              <a:latin typeface="Calibri"/>
              <a:ea typeface="Calibri"/>
              <a:cs typeface="Times New Roman"/>
            </a:endParaRPr>
          </a:p>
          <a:p>
            <a:pPr algn="ctr"/>
            <a:r>
              <a:rPr lang="ru-RU" dirty="0">
                <a:latin typeface="Arial"/>
                <a:ea typeface="Calibri"/>
                <a:cs typeface="Times New Roman"/>
              </a:rPr>
              <a:t>Предельная</a:t>
            </a:r>
            <a:r>
              <a:rPr lang="ru-RU" spc="-85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цена</a:t>
            </a:r>
            <a:r>
              <a:rPr lang="ru-RU" spc="-85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будет</a:t>
            </a:r>
            <a:r>
              <a:rPr lang="ru-RU" spc="-85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тогда,</a:t>
            </a:r>
            <a:r>
              <a:rPr lang="ru-RU" spc="-85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когда</a:t>
            </a:r>
            <a:r>
              <a:rPr lang="ru-RU" spc="-95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нормативные</a:t>
            </a:r>
            <a:r>
              <a:rPr lang="ru-RU" spc="-75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затраты</a:t>
            </a:r>
            <a:r>
              <a:rPr lang="ru-RU" spc="115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 smtClean="0">
                <a:latin typeface="Arial"/>
                <a:ea typeface="Calibri"/>
                <a:cs typeface="Times New Roman"/>
              </a:rPr>
              <a:t>предполагают</a:t>
            </a:r>
          </a:p>
          <a:p>
            <a:pPr algn="ctr"/>
            <a:r>
              <a:rPr lang="ru-RU" spc="-110" dirty="0" smtClean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норматив</a:t>
            </a:r>
            <a:r>
              <a:rPr lang="ru-RU" spc="-120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цены</a:t>
            </a:r>
            <a:r>
              <a:rPr lang="ru-RU" spc="-115" dirty="0">
                <a:latin typeface="Arial"/>
                <a:ea typeface="Calibri"/>
                <a:cs typeface="Times New Roman"/>
              </a:rPr>
              <a:t> </a:t>
            </a:r>
            <a:r>
              <a:rPr lang="ru-RU" spc="-5" dirty="0">
                <a:latin typeface="Arial"/>
                <a:ea typeface="Calibri"/>
                <a:cs typeface="Times New Roman"/>
              </a:rPr>
              <a:t>единицы</a:t>
            </a:r>
            <a:endParaRPr lang="ru-RU" dirty="0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>
          <a:xfrm>
            <a:off x="2667000" y="4767263"/>
            <a:ext cx="6477000" cy="273844"/>
          </a:xfrm>
        </p:spPr>
        <p:txBody>
          <a:bodyPr/>
          <a:lstStyle/>
          <a:p>
            <a:pPr lvl="0" algn="r"/>
            <a:r>
              <a:rPr lang="ru-RU" sz="1000" dirty="0">
                <a:solidFill>
                  <a:srgbClr val="DBF5F9">
                    <a:lumMod val="90000"/>
                  </a:srgbClr>
                </a:solidFill>
              </a:rPr>
              <a:t>финансовое управление администрации муниципального образования город-курорт Геленджик</a:t>
            </a:r>
            <a:endParaRPr lang="ru-RU" sz="1000" dirty="0">
              <a:solidFill>
                <a:srgbClr val="DBF5F9">
                  <a:lumMod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8261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771550"/>
            <a:ext cx="867645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5265">
              <a:lnSpc>
                <a:spcPts val="2955"/>
              </a:lnSpc>
              <a:spcBef>
                <a:spcPts val="965"/>
              </a:spcBef>
              <a:spcAft>
                <a:spcPts val="0"/>
              </a:spcAft>
            </a:pPr>
            <a:r>
              <a:rPr lang="ru-RU" dirty="0">
                <a:latin typeface="Arial"/>
                <a:ea typeface="Arial"/>
                <a:cs typeface="Times New Roman"/>
              </a:rPr>
              <a:t>У</a:t>
            </a:r>
            <a:r>
              <a:rPr lang="ru-RU" spc="-90" dirty="0">
                <a:latin typeface="Arial"/>
                <a:ea typeface="Arial"/>
                <a:cs typeface="Times New Roman"/>
              </a:rPr>
              <a:t> </a:t>
            </a:r>
            <a:r>
              <a:rPr lang="ru-RU" dirty="0">
                <a:latin typeface="Arial"/>
                <a:ea typeface="Arial"/>
                <a:cs typeface="Times New Roman"/>
              </a:rPr>
              <a:t>этого</a:t>
            </a:r>
            <a:r>
              <a:rPr lang="ru-RU" spc="-60" dirty="0">
                <a:latin typeface="Arial"/>
                <a:ea typeface="Arial"/>
                <a:cs typeface="Times New Roman"/>
              </a:rPr>
              <a:t> </a:t>
            </a:r>
            <a:r>
              <a:rPr lang="ru-RU" dirty="0">
                <a:latin typeface="Arial"/>
                <a:ea typeface="Arial"/>
                <a:cs typeface="Times New Roman"/>
              </a:rPr>
              <a:t>же</a:t>
            </a:r>
            <a:r>
              <a:rPr lang="ru-RU" spc="-75" dirty="0">
                <a:latin typeface="Arial"/>
                <a:ea typeface="Arial"/>
                <a:cs typeface="Times New Roman"/>
              </a:rPr>
              <a:t> </a:t>
            </a:r>
            <a:r>
              <a:rPr lang="ru-RU" dirty="0">
                <a:latin typeface="Arial"/>
                <a:ea typeface="Arial"/>
                <a:cs typeface="Times New Roman"/>
              </a:rPr>
              <a:t>ГРБС</a:t>
            </a:r>
            <a:r>
              <a:rPr lang="ru-RU" spc="-80" dirty="0">
                <a:latin typeface="Arial"/>
                <a:ea typeface="Arial"/>
                <a:cs typeface="Times New Roman"/>
              </a:rPr>
              <a:t> </a:t>
            </a:r>
            <a:r>
              <a:rPr lang="ru-RU" dirty="0" smtClean="0">
                <a:latin typeface="Arial"/>
                <a:ea typeface="Arial"/>
                <a:cs typeface="Times New Roman"/>
              </a:rPr>
              <a:t>+КУ+БУ</a:t>
            </a:r>
            <a:endParaRPr lang="ru-RU" dirty="0">
              <a:latin typeface="Arial"/>
              <a:ea typeface="Arial"/>
              <a:cs typeface="Times New Roman"/>
            </a:endParaRPr>
          </a:p>
          <a:p>
            <a:pPr marL="215265" marR="1894840">
              <a:lnSpc>
                <a:spcPts val="2690"/>
              </a:lnSpc>
              <a:spcBef>
                <a:spcPts val="205"/>
              </a:spcBef>
              <a:spcAft>
                <a:spcPts val="0"/>
              </a:spcAft>
            </a:pPr>
            <a:r>
              <a:rPr lang="ru-RU" dirty="0">
                <a:latin typeface="Arial"/>
                <a:ea typeface="Calibri"/>
                <a:cs typeface="Times New Roman"/>
              </a:rPr>
              <a:t>Сумма</a:t>
            </a:r>
            <a:r>
              <a:rPr lang="ru-RU" spc="-90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расходов</a:t>
            </a:r>
            <a:r>
              <a:rPr lang="ru-RU" spc="-100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=</a:t>
            </a:r>
            <a:r>
              <a:rPr lang="ru-RU" spc="-100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400</a:t>
            </a:r>
            <a:r>
              <a:rPr lang="ru-RU" spc="-90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млн</a:t>
            </a:r>
            <a:r>
              <a:rPr lang="ru-RU" spc="-80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рублей,</a:t>
            </a:r>
            <a:r>
              <a:rPr lang="ru-RU" spc="-100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 smtClean="0">
                <a:latin typeface="Arial"/>
                <a:ea typeface="Calibri"/>
                <a:cs typeface="Times New Roman"/>
              </a:rPr>
              <a:t>количество</a:t>
            </a:r>
            <a:r>
              <a:rPr lang="ru-RU" spc="145" dirty="0">
                <a:latin typeface="Arial"/>
                <a:ea typeface="Calibri"/>
                <a:cs typeface="Times New Roman"/>
              </a:rPr>
              <a:t> </a:t>
            </a:r>
            <a:r>
              <a:rPr lang="ru-RU" spc="145" dirty="0" smtClean="0">
                <a:latin typeface="Arial"/>
                <a:ea typeface="Calibri"/>
                <a:cs typeface="Times New Roman"/>
              </a:rPr>
              <a:t>д</a:t>
            </a:r>
            <a:r>
              <a:rPr lang="ru-RU" dirty="0" smtClean="0">
                <a:latin typeface="Arial"/>
                <a:ea typeface="Calibri"/>
                <a:cs typeface="Times New Roman"/>
              </a:rPr>
              <a:t>оговоров</a:t>
            </a:r>
            <a:r>
              <a:rPr lang="ru-RU" spc="-70" dirty="0" smtClean="0">
                <a:latin typeface="Arial"/>
                <a:ea typeface="Calibri"/>
                <a:cs typeface="Times New Roman"/>
              </a:rPr>
              <a:t> </a:t>
            </a:r>
            <a:r>
              <a:rPr lang="ru-RU" dirty="0" smtClean="0">
                <a:latin typeface="Arial"/>
                <a:ea typeface="Calibri"/>
                <a:cs typeface="Times New Roman"/>
              </a:rPr>
              <a:t>-</a:t>
            </a:r>
            <a:r>
              <a:rPr lang="ru-RU" spc="-80" dirty="0" smtClean="0">
                <a:latin typeface="Arial"/>
                <a:ea typeface="Calibri"/>
                <a:cs typeface="Times New Roman"/>
              </a:rPr>
              <a:t>1</a:t>
            </a:r>
            <a:r>
              <a:rPr lang="ru-RU" dirty="0" smtClean="0">
                <a:latin typeface="Arial"/>
                <a:ea typeface="Calibri"/>
                <a:cs typeface="Times New Roman"/>
              </a:rPr>
              <a:t>00</a:t>
            </a:r>
            <a:r>
              <a:rPr lang="ru-RU" spc="-95" dirty="0" smtClean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тысяч</a:t>
            </a:r>
            <a:endParaRPr lang="ru-RU" sz="900" dirty="0">
              <a:latin typeface="Calibri"/>
              <a:ea typeface="Calibri"/>
              <a:cs typeface="Times New Roman"/>
            </a:endParaRPr>
          </a:p>
          <a:p>
            <a:pPr marL="215265">
              <a:lnSpc>
                <a:spcPts val="2480"/>
              </a:lnSpc>
              <a:spcAft>
                <a:spcPts val="0"/>
              </a:spcAft>
            </a:pPr>
            <a:r>
              <a:rPr lang="ru-RU" dirty="0">
                <a:latin typeface="Arial"/>
                <a:ea typeface="Calibri"/>
                <a:cs typeface="Times New Roman"/>
              </a:rPr>
              <a:t>По</a:t>
            </a:r>
            <a:r>
              <a:rPr lang="ru-RU" spc="-90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коду</a:t>
            </a:r>
            <a:r>
              <a:rPr lang="ru-RU" spc="-90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18.21.12</a:t>
            </a:r>
            <a:r>
              <a:rPr lang="ru-RU" spc="-75" dirty="0">
                <a:latin typeface="Arial"/>
                <a:ea typeface="Calibri"/>
                <a:cs typeface="Times New Roman"/>
              </a:rPr>
              <a:t> </a:t>
            </a:r>
            <a:r>
              <a:rPr lang="ru-RU" spc="-5" dirty="0">
                <a:latin typeface="Arial"/>
                <a:ea typeface="Calibri"/>
                <a:cs typeface="Times New Roman"/>
              </a:rPr>
              <a:t>было</a:t>
            </a:r>
            <a:r>
              <a:rPr lang="ru-RU" spc="-70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израсходовано</a:t>
            </a:r>
            <a:r>
              <a:rPr lang="ru-RU" spc="-70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140</a:t>
            </a:r>
            <a:r>
              <a:rPr lang="ru-RU" spc="-80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млн</a:t>
            </a:r>
            <a:r>
              <a:rPr lang="ru-RU" spc="-75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рублей</a:t>
            </a:r>
            <a:r>
              <a:rPr lang="ru-RU" spc="-85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и</a:t>
            </a:r>
            <a:endParaRPr lang="ru-RU" sz="900" dirty="0">
              <a:latin typeface="Calibri"/>
              <a:ea typeface="Calibri"/>
              <a:cs typeface="Times New Roman"/>
            </a:endParaRPr>
          </a:p>
          <a:p>
            <a:pPr marL="215265">
              <a:lnSpc>
                <a:spcPts val="2955"/>
              </a:lnSpc>
              <a:spcAft>
                <a:spcPts val="0"/>
              </a:spcAft>
            </a:pPr>
            <a:r>
              <a:rPr lang="ru-RU" dirty="0">
                <a:latin typeface="Arial"/>
                <a:ea typeface="Calibri"/>
                <a:cs typeface="Times New Roman"/>
              </a:rPr>
              <a:t>заключена</a:t>
            </a:r>
            <a:r>
              <a:rPr lang="ru-RU" spc="-95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1</a:t>
            </a:r>
            <a:r>
              <a:rPr lang="ru-RU" spc="-120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latin typeface="Arial"/>
                <a:ea typeface="Calibri"/>
                <a:cs typeface="Times New Roman"/>
              </a:rPr>
              <a:t>тыс.</a:t>
            </a:r>
            <a:r>
              <a:rPr lang="ru-RU" spc="-115" dirty="0">
                <a:latin typeface="Arial"/>
                <a:ea typeface="Calibri"/>
                <a:cs typeface="Times New Roman"/>
              </a:rPr>
              <a:t> </a:t>
            </a:r>
            <a:r>
              <a:rPr lang="ru-RU" dirty="0" smtClean="0">
                <a:latin typeface="Arial"/>
                <a:ea typeface="Calibri"/>
                <a:cs typeface="Times New Roman"/>
              </a:rPr>
              <a:t>договоров</a:t>
            </a:r>
            <a:endParaRPr lang="ru-RU" sz="900" dirty="0" smtClean="0">
              <a:latin typeface="Calibri"/>
              <a:ea typeface="Calibri"/>
              <a:cs typeface="Times New Roman"/>
            </a:endParaRPr>
          </a:p>
          <a:p>
            <a:pPr marL="215265">
              <a:lnSpc>
                <a:spcPts val="2955"/>
              </a:lnSpc>
              <a:spcAft>
                <a:spcPts val="0"/>
              </a:spcAft>
            </a:pPr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-доля</a:t>
            </a:r>
            <a:r>
              <a:rPr lang="ru-RU" spc="-1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расходов</a:t>
            </a:r>
            <a:r>
              <a:rPr lang="ru-RU" spc="-1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на</a:t>
            </a:r>
            <a:r>
              <a:rPr lang="ru-RU" spc="-105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спецодежду</a:t>
            </a:r>
            <a:r>
              <a:rPr lang="ru-RU" spc="-9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мужскую</a:t>
            </a:r>
            <a:r>
              <a:rPr lang="ru-RU" spc="-1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(брюки</a:t>
            </a:r>
            <a:r>
              <a:rPr lang="ru-RU" spc="-95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и</a:t>
            </a:r>
            <a:endParaRPr lang="ru-RU" sz="900" dirty="0">
              <a:solidFill>
                <a:schemeClr val="accent1">
                  <a:lumMod val="60000"/>
                  <a:lumOff val="4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215265">
              <a:spcBef>
                <a:spcPts val="140"/>
              </a:spcBef>
              <a:spcAft>
                <a:spcPts val="0"/>
              </a:spcAft>
              <a:tabLst>
                <a:tab pos="5290185" algn="l"/>
              </a:tabLst>
            </a:pPr>
            <a:r>
              <a:rPr lang="ru-RU" spc="-5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комбинезоны,</a:t>
            </a:r>
            <a:r>
              <a:rPr lang="ru-RU" spc="-11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код</a:t>
            </a:r>
            <a:r>
              <a:rPr lang="ru-RU" spc="-11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18.21.12)</a:t>
            </a:r>
            <a:r>
              <a:rPr lang="ru-RU" spc="-115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=35%,</a:t>
            </a:r>
            <a:endParaRPr lang="ru-RU" sz="900" dirty="0" smtClean="0">
              <a:solidFill>
                <a:schemeClr val="accent1">
                  <a:lumMod val="60000"/>
                  <a:lumOff val="4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215265">
              <a:spcBef>
                <a:spcPts val="140"/>
              </a:spcBef>
              <a:spcAft>
                <a:spcPts val="0"/>
              </a:spcAft>
              <a:tabLst>
                <a:tab pos="5290185" algn="l"/>
              </a:tabLst>
            </a:pPr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-</a:t>
            </a:r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доля</a:t>
            </a:r>
            <a:r>
              <a:rPr lang="ru-RU" spc="-215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контрактов1</a:t>
            </a:r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Calibri"/>
                <a:cs typeface="Times New Roman"/>
              </a:rPr>
              <a:t>%,</a:t>
            </a:r>
            <a:endParaRPr lang="ru-RU" sz="900" dirty="0">
              <a:solidFill>
                <a:schemeClr val="accent1">
                  <a:lumMod val="60000"/>
                  <a:lumOff val="4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27940" algn="ctr">
              <a:spcBef>
                <a:spcPts val="140"/>
              </a:spcBef>
              <a:spcAft>
                <a:spcPts val="0"/>
              </a:spcAft>
              <a:tabLst>
                <a:tab pos="4584065" algn="l"/>
              </a:tabLst>
            </a:pPr>
            <a:r>
              <a:rPr lang="ru-RU" dirty="0">
                <a:solidFill>
                  <a:srgbClr val="003399"/>
                </a:solidFill>
                <a:latin typeface="Arial"/>
                <a:ea typeface="Calibri"/>
                <a:cs typeface="Times New Roman"/>
              </a:rPr>
              <a:t>Среднее</a:t>
            </a:r>
            <a:r>
              <a:rPr lang="ru-RU" spc="-310" dirty="0">
                <a:solidFill>
                  <a:srgbClr val="003399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dirty="0" smtClean="0">
                <a:solidFill>
                  <a:srgbClr val="003399"/>
                </a:solidFill>
                <a:latin typeface="Arial"/>
                <a:ea typeface="Calibri"/>
                <a:cs typeface="Times New Roman"/>
              </a:rPr>
              <a:t>арифметическое значение</a:t>
            </a:r>
            <a:r>
              <a:rPr lang="ru-RU" spc="-80" dirty="0" smtClean="0">
                <a:solidFill>
                  <a:srgbClr val="003399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solidFill>
                  <a:srgbClr val="003399"/>
                </a:solidFill>
                <a:latin typeface="Arial"/>
                <a:ea typeface="Calibri"/>
                <a:cs typeface="Times New Roman"/>
              </a:rPr>
              <a:t>=</a:t>
            </a:r>
            <a:r>
              <a:rPr lang="ru-RU" spc="-75" dirty="0">
                <a:solidFill>
                  <a:srgbClr val="003399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b="1" spc="-15" dirty="0">
                <a:solidFill>
                  <a:srgbClr val="003399"/>
                </a:solidFill>
                <a:latin typeface="Arial"/>
                <a:ea typeface="Calibri"/>
                <a:cs typeface="Times New Roman"/>
              </a:rPr>
              <a:t>18%,</a:t>
            </a:r>
            <a:endParaRPr lang="ru-RU" sz="900" dirty="0">
              <a:latin typeface="Calibri"/>
              <a:ea typeface="Calibri"/>
              <a:cs typeface="Times New Roman"/>
            </a:endParaRPr>
          </a:p>
          <a:p>
            <a:pPr>
              <a:spcBef>
                <a:spcPts val="25"/>
              </a:spcBef>
              <a:spcAft>
                <a:spcPts val="0"/>
              </a:spcAft>
            </a:pPr>
            <a:r>
              <a:rPr lang="ru-RU" sz="2000" b="1" dirty="0">
                <a:latin typeface="Arial"/>
                <a:ea typeface="Arial"/>
                <a:cs typeface="Times New Roman"/>
              </a:rPr>
              <a:t> </a:t>
            </a:r>
            <a:endParaRPr lang="ru-RU" sz="900" dirty="0">
              <a:latin typeface="Calibri"/>
              <a:ea typeface="Calibri"/>
              <a:cs typeface="Times New Roman"/>
            </a:endParaRPr>
          </a:p>
          <a:p>
            <a:pPr marL="1002665" marR="972820" algn="ctr">
              <a:lnSpc>
                <a:spcPts val="2690"/>
              </a:lnSpc>
              <a:spcAft>
                <a:spcPts val="0"/>
              </a:spcAft>
            </a:pPr>
            <a:r>
              <a:rPr lang="ru-RU" dirty="0">
                <a:solidFill>
                  <a:srgbClr val="C00000"/>
                </a:solidFill>
                <a:latin typeface="Arial"/>
                <a:ea typeface="Calibri"/>
                <a:cs typeface="Times New Roman"/>
              </a:rPr>
              <a:t>Спецодежда</a:t>
            </a:r>
            <a:r>
              <a:rPr lang="ru-RU" spc="-85" dirty="0">
                <a:solidFill>
                  <a:srgbClr val="C00000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solidFill>
                  <a:srgbClr val="C00000"/>
                </a:solidFill>
                <a:latin typeface="Arial"/>
                <a:ea typeface="Calibri"/>
                <a:cs typeface="Times New Roman"/>
              </a:rPr>
              <a:t>мужская</a:t>
            </a:r>
            <a:r>
              <a:rPr lang="ru-RU" spc="-120" dirty="0">
                <a:solidFill>
                  <a:srgbClr val="C00000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solidFill>
                  <a:srgbClr val="C00000"/>
                </a:solidFill>
                <a:latin typeface="Arial"/>
                <a:ea typeface="Calibri"/>
                <a:cs typeface="Times New Roman"/>
              </a:rPr>
              <a:t>(брюки</a:t>
            </a:r>
            <a:r>
              <a:rPr lang="ru-RU" spc="-125" dirty="0">
                <a:solidFill>
                  <a:srgbClr val="C00000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solidFill>
                  <a:srgbClr val="C00000"/>
                </a:solidFill>
                <a:latin typeface="Arial"/>
                <a:ea typeface="Calibri"/>
                <a:cs typeface="Times New Roman"/>
              </a:rPr>
              <a:t>и</a:t>
            </a:r>
            <a:r>
              <a:rPr lang="ru-RU" spc="-120" dirty="0">
                <a:solidFill>
                  <a:srgbClr val="C00000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solidFill>
                  <a:srgbClr val="C00000"/>
                </a:solidFill>
                <a:latin typeface="Arial"/>
                <a:ea typeface="Calibri"/>
                <a:cs typeface="Times New Roman"/>
              </a:rPr>
              <a:t>комбинезоны)</a:t>
            </a:r>
            <a:r>
              <a:rPr lang="ru-RU" spc="-85" dirty="0">
                <a:solidFill>
                  <a:srgbClr val="C00000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solidFill>
                  <a:srgbClr val="C00000"/>
                </a:solidFill>
                <a:latin typeface="Arial"/>
                <a:ea typeface="Calibri"/>
                <a:cs typeface="Times New Roman"/>
              </a:rPr>
              <a:t>не</a:t>
            </a:r>
            <a:r>
              <a:rPr lang="ru-RU" spc="120" dirty="0">
                <a:solidFill>
                  <a:srgbClr val="C00000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solidFill>
                  <a:srgbClr val="C00000"/>
                </a:solidFill>
                <a:latin typeface="Arial"/>
                <a:ea typeface="Calibri"/>
                <a:cs typeface="Times New Roman"/>
              </a:rPr>
              <a:t>попадает</a:t>
            </a:r>
            <a:r>
              <a:rPr lang="ru-RU" spc="-145" dirty="0">
                <a:solidFill>
                  <a:srgbClr val="C00000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solidFill>
                  <a:srgbClr val="C00000"/>
                </a:solidFill>
                <a:latin typeface="Arial"/>
                <a:ea typeface="Calibri"/>
                <a:cs typeface="Times New Roman"/>
              </a:rPr>
              <a:t>в</a:t>
            </a:r>
            <a:r>
              <a:rPr lang="ru-RU" spc="-160" dirty="0">
                <a:solidFill>
                  <a:srgbClr val="C00000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solidFill>
                  <a:srgbClr val="C00000"/>
                </a:solidFill>
                <a:latin typeface="Arial"/>
                <a:ea typeface="Calibri"/>
                <a:cs typeface="Times New Roman"/>
              </a:rPr>
              <a:t>ведомственный</a:t>
            </a:r>
            <a:r>
              <a:rPr lang="ru-RU" spc="-145" dirty="0">
                <a:solidFill>
                  <a:srgbClr val="C00000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dirty="0">
                <a:solidFill>
                  <a:srgbClr val="C00000"/>
                </a:solidFill>
                <a:latin typeface="Arial"/>
                <a:ea typeface="Calibri"/>
                <a:cs typeface="Times New Roman"/>
              </a:rPr>
              <a:t>перечень.</a:t>
            </a:r>
            <a:endParaRPr lang="ru-RU" sz="900" dirty="0"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0"/>
            <a:ext cx="2925763" cy="1201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203848" y="26052"/>
            <a:ext cx="5944417" cy="273844"/>
          </a:xfrm>
        </p:spPr>
        <p:txBody>
          <a:bodyPr/>
          <a:lstStyle/>
          <a:p>
            <a:pPr lvl="0" algn="r"/>
            <a:r>
              <a:rPr lang="ru-RU" sz="1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финансовое управление администрации муниципального образования город-курорт Геленджик</a:t>
            </a:r>
            <a:endParaRPr lang="ru-RU" sz="1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7150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ыноска со стрелкой вниз 2"/>
          <p:cNvSpPr/>
          <p:nvPr/>
        </p:nvSpPr>
        <p:spPr>
          <a:xfrm>
            <a:off x="1403648" y="644591"/>
            <a:ext cx="6480720" cy="1728192"/>
          </a:xfrm>
          <a:prstGeom prst="downArrow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rgbClr val="FF0000"/>
                </a:solidFill>
                <a:latin typeface="Arial Black" panose="020B0A04020102020204" pitchFamily="34" charset="0"/>
              </a:rPr>
              <a:t>ч. 1 ст. </a:t>
            </a:r>
            <a:r>
              <a:rPr lang="ru-RU" sz="3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7.29.3 КоАП </a:t>
            </a:r>
            <a:r>
              <a:rPr lang="ru-RU" sz="3200" dirty="0">
                <a:solidFill>
                  <a:srgbClr val="FF0000"/>
                </a:solidFill>
                <a:latin typeface="Arial Black" panose="020B0A04020102020204" pitchFamily="34" charset="0"/>
              </a:rPr>
              <a:t>РФ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2499742"/>
            <a:ext cx="82089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Включение в план закупок или план  </a:t>
            </a:r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график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закупок объекта или объектов закупки,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</a:t>
            </a:r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соответствующих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целям осуществления закупок или установленным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законодательством требованиям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 закупаемым заказчиком товарам, работам, услугам и (или) </a:t>
            </a:r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нормативным затратам</a:t>
            </a:r>
            <a:endParaRPr lang="ru-RU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Выноска со стрелкой вверх 6"/>
          <p:cNvSpPr/>
          <p:nvPr/>
        </p:nvSpPr>
        <p:spPr>
          <a:xfrm>
            <a:off x="539552" y="3700071"/>
            <a:ext cx="8208912" cy="1247943"/>
          </a:xfrm>
          <a:prstGeom prst="upArrow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Arial Black" panose="020B0A04020102020204" pitchFamily="34" charset="0"/>
              </a:rPr>
              <a:t>Размер </a:t>
            </a:r>
            <a:r>
              <a:rPr lang="ru-RU" dirty="0">
                <a:latin typeface="Arial Black" panose="020B0A04020102020204" pitchFamily="34" charset="0"/>
              </a:rPr>
              <a:t>штрафа:</a:t>
            </a:r>
          </a:p>
          <a:p>
            <a:pPr algn="ctr"/>
            <a:r>
              <a:rPr lang="ru-RU" dirty="0">
                <a:latin typeface="Arial Black" panose="020B0A04020102020204" pitchFamily="34" charset="0"/>
              </a:rPr>
              <a:t>от </a:t>
            </a:r>
            <a: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  <a:t>20 000</a:t>
            </a:r>
            <a:r>
              <a:rPr lang="ru-RU" dirty="0">
                <a:latin typeface="Arial Black" panose="020B0A04020102020204" pitchFamily="34" charset="0"/>
              </a:rPr>
              <a:t> рублей до </a:t>
            </a:r>
            <a: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  <a:t>50 000 </a:t>
            </a:r>
            <a:r>
              <a:rPr lang="ru-RU" dirty="0">
                <a:latin typeface="Arial Black" panose="020B0A04020102020204" pitchFamily="34" charset="0"/>
              </a:rPr>
              <a:t>рублей для </a:t>
            </a:r>
            <a:r>
              <a:rPr lang="ru-RU" dirty="0" smtClean="0">
                <a:latin typeface="Arial Black" panose="020B0A04020102020204" pitchFamily="34" charset="0"/>
              </a:rPr>
              <a:t>должностных лиц</a:t>
            </a: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987825" y="4161735"/>
            <a:ext cx="504056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cap="none" spc="0" dirty="0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/>
                <a:latin typeface="Arial Black" panose="020B0A04020102020204" pitchFamily="34" charset="0"/>
              </a:rPr>
              <a:t>√</a:t>
            </a:r>
            <a:endParaRPr lang="ru-RU" sz="2800" cap="none" spc="0" dirty="0">
              <a:ln w="10541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>
          <a:xfrm>
            <a:off x="1475656" y="123478"/>
            <a:ext cx="7385248" cy="273844"/>
          </a:xfrm>
        </p:spPr>
        <p:txBody>
          <a:bodyPr/>
          <a:lstStyle/>
          <a:p>
            <a:pPr lvl="0" algn="r"/>
            <a:r>
              <a:rPr lang="ru-RU" sz="1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финансовое управление администрации муниципального образования город-курорт Геленджик</a:t>
            </a:r>
            <a:endParaRPr lang="ru-RU" sz="1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385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98075" y="2387084"/>
            <a:ext cx="31478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СПАСИБО ЗА ВНИМАНИЕ!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203598"/>
            <a:ext cx="79208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Не будет расчёта нормативных затрат – не будет и закупок.</a:t>
            </a: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2843808" y="123478"/>
            <a:ext cx="6017096" cy="273844"/>
          </a:xfrm>
        </p:spPr>
        <p:txBody>
          <a:bodyPr/>
          <a:lstStyle/>
          <a:p>
            <a:pPr lvl="0" algn="r"/>
            <a:r>
              <a:rPr lang="ru-RU" sz="100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финансовое управление администрации муниципального образования город-курорт Геленджик</a:t>
            </a:r>
            <a:endParaRPr lang="ru-RU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672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2447" y="528066"/>
            <a:ext cx="8124353" cy="369498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33CC"/>
                </a:solidFill>
                <a:latin typeface="Arial Black" panose="020B0A04020102020204" pitchFamily="34" charset="0"/>
              </a:rPr>
              <a:t>Нормирование закупок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2447" y="1005576"/>
            <a:ext cx="8124353" cy="373787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и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62447" y="915566"/>
            <a:ext cx="3168352" cy="18182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Нормативные</a:t>
            </a:r>
          </a:p>
          <a:p>
            <a:pPr algn="ctr"/>
            <a:r>
              <a:rPr lang="ru-RU" sz="3200" dirty="0" smtClean="0"/>
              <a:t>затраты</a:t>
            </a:r>
            <a:endParaRPr lang="ru-RU" sz="32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62448" y="2949792"/>
            <a:ext cx="3217465" cy="18542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Требования к</a:t>
            </a:r>
          </a:p>
          <a:p>
            <a:pPr algn="ctr"/>
            <a:r>
              <a:rPr lang="ru-RU" sz="2400" dirty="0" smtClean="0"/>
              <a:t>товарам, работам, услугам, в </a:t>
            </a:r>
            <a:r>
              <a:rPr lang="ru-RU" sz="2400" dirty="0" err="1" smtClean="0"/>
              <a:t>т.ч</a:t>
            </a:r>
            <a:r>
              <a:rPr lang="ru-RU" sz="2400" dirty="0" smtClean="0"/>
              <a:t>. предельные цены</a:t>
            </a:r>
            <a:endParaRPr lang="ru-RU" sz="24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730800" y="915566"/>
            <a:ext cx="5138786" cy="1830501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/>
              <a:t>•сумма расходов для обеспечения функций</a:t>
            </a:r>
          </a:p>
          <a:p>
            <a:r>
              <a:rPr lang="ru-RU" sz="2000" dirty="0" smtClean="0"/>
              <a:t>•для формирования бюджета (объема бюджетных ассигнований)</a:t>
            </a:r>
          </a:p>
          <a:p>
            <a:r>
              <a:rPr lang="ru-RU" sz="2000" dirty="0" smtClean="0"/>
              <a:t>•для обоснования объекта (-</a:t>
            </a:r>
            <a:r>
              <a:rPr lang="ru-RU" sz="2000" dirty="0" err="1" smtClean="0"/>
              <a:t>ов</a:t>
            </a:r>
            <a:r>
              <a:rPr lang="ru-RU" sz="2000" dirty="0" smtClean="0"/>
              <a:t>) закупки в плане закупок</a:t>
            </a:r>
            <a:endParaRPr lang="ru-RU" sz="20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779912" y="2949792"/>
            <a:ext cx="4968552" cy="185420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9388" lvl="0" indent="-179388">
              <a:lnSpc>
                <a:spcPts val="2345"/>
              </a:lnSpc>
              <a:spcAft>
                <a:spcPts val="0"/>
              </a:spcAft>
              <a:buSzPts val="2300"/>
              <a:buFont typeface="Calibri"/>
              <a:buChar char="•"/>
              <a:tabLst>
                <a:tab pos="228600" algn="l"/>
              </a:tabLst>
            </a:pPr>
            <a:r>
              <a:rPr lang="en-US" dirty="0" err="1" smtClean="0">
                <a:solidFill>
                  <a:schemeClr val="bg1"/>
                </a:solidFill>
                <a:effectLst/>
                <a:ea typeface="Calibri"/>
                <a:cs typeface="Times New Roman"/>
              </a:rPr>
              <a:t>для</a:t>
            </a:r>
            <a:r>
              <a:rPr lang="en-US" dirty="0" smtClean="0">
                <a:solidFill>
                  <a:schemeClr val="bg1"/>
                </a:solidFill>
                <a:effectLst/>
                <a:ea typeface="Calibri"/>
                <a:cs typeface="Times New Roman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effectLst/>
                <a:ea typeface="Calibri"/>
                <a:cs typeface="Times New Roman"/>
              </a:rPr>
              <a:t>формирования</a:t>
            </a:r>
            <a:r>
              <a:rPr lang="en-US" spc="-35" dirty="0" smtClean="0">
                <a:solidFill>
                  <a:schemeClr val="bg1"/>
                </a:solidFill>
                <a:effectLst/>
                <a:ea typeface="Calibri"/>
                <a:cs typeface="Times New Roman"/>
              </a:rPr>
              <a:t> </a:t>
            </a:r>
            <a:r>
              <a:rPr lang="en-US" spc="-10" dirty="0" err="1" smtClean="0">
                <a:solidFill>
                  <a:schemeClr val="bg1"/>
                </a:solidFill>
                <a:effectLst/>
                <a:ea typeface="Calibri"/>
                <a:cs typeface="Times New Roman"/>
              </a:rPr>
              <a:t>технического</a:t>
            </a:r>
            <a:r>
              <a:rPr lang="en-US" spc="-20" dirty="0" smtClean="0">
                <a:solidFill>
                  <a:schemeClr val="bg1"/>
                </a:solidFill>
                <a:effectLst/>
                <a:ea typeface="Calibri"/>
                <a:cs typeface="Times New Roman"/>
              </a:rPr>
              <a:t> </a:t>
            </a:r>
            <a:r>
              <a:rPr lang="ru-RU" spc="-20" dirty="0" smtClean="0">
                <a:solidFill>
                  <a:schemeClr val="bg1"/>
                </a:solidFill>
                <a:effectLst/>
                <a:ea typeface="Calibri"/>
                <a:cs typeface="Times New Roman"/>
              </a:rPr>
              <a:t>з</a:t>
            </a:r>
            <a:r>
              <a:rPr lang="en-US" dirty="0" err="1" smtClean="0">
                <a:solidFill>
                  <a:schemeClr val="bg1"/>
                </a:solidFill>
                <a:effectLst/>
                <a:ea typeface="Calibri"/>
                <a:cs typeface="Times New Roman"/>
              </a:rPr>
              <a:t>адания</a:t>
            </a:r>
            <a:endParaRPr lang="ru-RU" dirty="0" smtClean="0">
              <a:solidFill>
                <a:schemeClr val="bg1"/>
              </a:solidFill>
              <a:effectLst/>
              <a:ea typeface="Calibri"/>
              <a:cs typeface="Times New Roman"/>
            </a:endParaRPr>
          </a:p>
          <a:p>
            <a:pPr marL="179388" lvl="0" indent="-179388">
              <a:spcBef>
                <a:spcPts val="145"/>
              </a:spcBef>
              <a:spcAft>
                <a:spcPts val="0"/>
              </a:spcAft>
              <a:buSzPts val="2300"/>
              <a:buFont typeface="Calibri"/>
              <a:buChar char="•"/>
              <a:tabLst>
                <a:tab pos="228600" algn="l"/>
              </a:tabLst>
            </a:pPr>
            <a:r>
              <a:rPr lang="en-US" dirty="0" err="1" smtClean="0">
                <a:solidFill>
                  <a:schemeClr val="bg1"/>
                </a:solidFill>
                <a:effectLst/>
                <a:ea typeface="Calibri"/>
                <a:cs typeface="Times New Roman"/>
              </a:rPr>
              <a:t>для</a:t>
            </a:r>
            <a:r>
              <a:rPr lang="en-US" dirty="0" smtClean="0">
                <a:solidFill>
                  <a:schemeClr val="bg1"/>
                </a:solidFill>
                <a:effectLst/>
                <a:ea typeface="Calibri"/>
                <a:cs typeface="Times New Roman"/>
              </a:rPr>
              <a:t> </a:t>
            </a:r>
            <a:r>
              <a:rPr lang="en-US" spc="-5" dirty="0" err="1" smtClean="0">
                <a:solidFill>
                  <a:schemeClr val="bg1"/>
                </a:solidFill>
                <a:effectLst/>
                <a:ea typeface="Calibri"/>
                <a:cs typeface="Times New Roman"/>
              </a:rPr>
              <a:t>обоснования</a:t>
            </a:r>
            <a:r>
              <a:rPr lang="en-US" spc="-10" dirty="0" smtClean="0">
                <a:solidFill>
                  <a:schemeClr val="bg1"/>
                </a:solidFill>
                <a:effectLst/>
                <a:ea typeface="Calibri"/>
                <a:cs typeface="Times New Roman"/>
              </a:rPr>
              <a:t> </a:t>
            </a:r>
            <a:r>
              <a:rPr lang="en-US" dirty="0" smtClean="0">
                <a:solidFill>
                  <a:schemeClr val="bg1"/>
                </a:solidFill>
                <a:effectLst/>
                <a:ea typeface="Calibri"/>
                <a:cs typeface="Times New Roman"/>
              </a:rPr>
              <a:t>НМЦК</a:t>
            </a:r>
            <a:endParaRPr lang="ru-RU" dirty="0" smtClean="0">
              <a:solidFill>
                <a:schemeClr val="bg1"/>
              </a:solidFill>
              <a:effectLst/>
              <a:ea typeface="Calibri"/>
              <a:cs typeface="Times New Roman"/>
            </a:endParaRPr>
          </a:p>
          <a:p>
            <a:pPr marL="179388" lvl="0" indent="-179388">
              <a:lnSpc>
                <a:spcPts val="2530"/>
              </a:lnSpc>
              <a:spcBef>
                <a:spcPts val="295"/>
              </a:spcBef>
              <a:spcAft>
                <a:spcPts val="0"/>
              </a:spcAft>
              <a:buSzPts val="2300"/>
              <a:buFont typeface="Calibri"/>
              <a:buChar char="•"/>
              <a:tabLst>
                <a:tab pos="228600" algn="l"/>
              </a:tabLst>
            </a:pPr>
            <a:r>
              <a:rPr lang="ru-RU" spc="-5" dirty="0" smtClean="0">
                <a:solidFill>
                  <a:schemeClr val="bg1"/>
                </a:solidFill>
                <a:effectLst/>
                <a:ea typeface="Calibri"/>
                <a:cs typeface="Times New Roman"/>
              </a:rPr>
              <a:t>исключает</a:t>
            </a:r>
            <a:r>
              <a:rPr lang="ru-RU" spc="-35" dirty="0" smtClean="0">
                <a:solidFill>
                  <a:schemeClr val="bg1"/>
                </a:solidFill>
                <a:effectLst/>
                <a:ea typeface="Calibri"/>
                <a:cs typeface="Times New Roman"/>
              </a:rPr>
              <a:t> </a:t>
            </a:r>
            <a:r>
              <a:rPr lang="ru-RU" spc="-5" dirty="0" smtClean="0">
                <a:solidFill>
                  <a:schemeClr val="bg1"/>
                </a:solidFill>
                <a:effectLst/>
                <a:ea typeface="Calibri"/>
                <a:cs typeface="Times New Roman"/>
              </a:rPr>
              <a:t>закупку</a:t>
            </a:r>
            <a:r>
              <a:rPr lang="ru-RU" spc="-10" dirty="0" smtClean="0">
                <a:solidFill>
                  <a:schemeClr val="bg1"/>
                </a:solidFill>
                <a:effectLst/>
                <a:ea typeface="Calibri"/>
                <a:cs typeface="Times New Roman"/>
              </a:rPr>
              <a:t> </a:t>
            </a:r>
            <a:r>
              <a:rPr lang="ru-RU" spc="-5" dirty="0" smtClean="0">
                <a:solidFill>
                  <a:schemeClr val="bg1"/>
                </a:solidFill>
                <a:effectLst/>
                <a:ea typeface="Calibri"/>
                <a:cs typeface="Times New Roman"/>
              </a:rPr>
              <a:t>товаров,</a:t>
            </a:r>
            <a:r>
              <a:rPr lang="ru-RU" spc="-20" dirty="0" smtClean="0">
                <a:solidFill>
                  <a:schemeClr val="bg1"/>
                </a:solidFill>
                <a:effectLst/>
                <a:ea typeface="Calibri"/>
                <a:cs typeface="Times New Roman"/>
              </a:rPr>
              <a:t> </a:t>
            </a:r>
            <a:r>
              <a:rPr lang="ru-RU" spc="-25" dirty="0" smtClean="0">
                <a:solidFill>
                  <a:schemeClr val="bg1"/>
                </a:solidFill>
                <a:effectLst/>
                <a:ea typeface="Calibri"/>
                <a:cs typeface="Times New Roman"/>
              </a:rPr>
              <a:t>работ,</a:t>
            </a:r>
            <a:r>
              <a:rPr lang="ru-RU" dirty="0" smtClean="0">
                <a:solidFill>
                  <a:schemeClr val="bg1"/>
                </a:solidFill>
                <a:effectLst/>
                <a:ea typeface="Calibri"/>
                <a:cs typeface="Times New Roman"/>
              </a:rPr>
              <a:t> </a:t>
            </a:r>
            <a:r>
              <a:rPr lang="ru-RU" spc="-5" dirty="0" smtClean="0">
                <a:solidFill>
                  <a:schemeClr val="bg1"/>
                </a:solidFill>
                <a:effectLst/>
                <a:ea typeface="Calibri"/>
                <a:cs typeface="Times New Roman"/>
              </a:rPr>
              <a:t>услуг</a:t>
            </a:r>
            <a:r>
              <a:rPr lang="ru-RU" spc="-10" dirty="0" smtClean="0">
                <a:solidFill>
                  <a:schemeClr val="bg1"/>
                </a:solidFill>
                <a:effectLst/>
                <a:ea typeface="Calibri"/>
                <a:cs typeface="Times New Roman"/>
              </a:rPr>
              <a:t> </a:t>
            </a:r>
            <a:r>
              <a:rPr lang="ru-RU" dirty="0" smtClean="0">
                <a:solidFill>
                  <a:schemeClr val="bg1"/>
                </a:solidFill>
                <a:effectLst/>
                <a:ea typeface="Calibri"/>
                <a:cs typeface="Times New Roman"/>
              </a:rPr>
              <a:t>с</a:t>
            </a:r>
            <a:r>
              <a:rPr lang="ru-RU" spc="165" dirty="0" smtClean="0">
                <a:solidFill>
                  <a:schemeClr val="bg1"/>
                </a:solidFill>
                <a:effectLst/>
                <a:ea typeface="Calibri"/>
                <a:cs typeface="Times New Roman"/>
              </a:rPr>
              <a:t> </a:t>
            </a:r>
            <a:r>
              <a:rPr lang="ru-RU" b="1" spc="-5" dirty="0" smtClean="0">
                <a:solidFill>
                  <a:srgbClr val="FFFF00"/>
                </a:solidFill>
                <a:effectLst/>
                <a:ea typeface="Calibri"/>
                <a:cs typeface="Times New Roman"/>
              </a:rPr>
              <a:t>избыточными</a:t>
            </a:r>
            <a:r>
              <a:rPr lang="ru-RU" b="1" spc="-40" dirty="0" smtClean="0">
                <a:solidFill>
                  <a:srgbClr val="FFFF00"/>
                </a:solidFill>
                <a:effectLst/>
                <a:ea typeface="Calibri"/>
                <a:cs typeface="Times New Roman"/>
              </a:rPr>
              <a:t> </a:t>
            </a:r>
            <a:r>
              <a:rPr lang="ru-RU" b="1" spc="-5" dirty="0" smtClean="0">
                <a:solidFill>
                  <a:srgbClr val="FFFF00"/>
                </a:solidFill>
                <a:effectLst/>
                <a:ea typeface="Calibri"/>
                <a:cs typeface="Times New Roman"/>
              </a:rPr>
              <a:t>свойствами,</a:t>
            </a:r>
            <a:r>
              <a:rPr lang="ru-RU" b="1" spc="-15" dirty="0" smtClean="0">
                <a:solidFill>
                  <a:srgbClr val="FFFF00"/>
                </a:solidFill>
                <a:effectLst/>
                <a:ea typeface="Calibri"/>
                <a:cs typeface="Times New Roman"/>
              </a:rPr>
              <a:t> </a:t>
            </a:r>
            <a:r>
              <a:rPr lang="ru-RU" b="1" spc="-10" dirty="0" smtClean="0">
                <a:solidFill>
                  <a:srgbClr val="FFFF00"/>
                </a:solidFill>
                <a:effectLst/>
                <a:ea typeface="Calibri"/>
                <a:cs typeface="Times New Roman"/>
              </a:rPr>
              <a:t>предметов</a:t>
            </a:r>
            <a:r>
              <a:rPr lang="ru-RU" b="1" spc="230" dirty="0" smtClean="0">
                <a:solidFill>
                  <a:srgbClr val="FFFF00"/>
                </a:solidFill>
                <a:effectLst/>
                <a:ea typeface="Calibri"/>
                <a:cs typeface="Times New Roman"/>
              </a:rPr>
              <a:t> </a:t>
            </a:r>
            <a:r>
              <a:rPr lang="ru-RU" b="1" spc="-10" dirty="0" smtClean="0">
                <a:solidFill>
                  <a:srgbClr val="FFFF00"/>
                </a:solidFill>
                <a:effectLst/>
                <a:ea typeface="Calibri"/>
                <a:cs typeface="Times New Roman"/>
              </a:rPr>
              <a:t>роскоши</a:t>
            </a:r>
            <a:endParaRPr lang="ru-RU" dirty="0">
              <a:solidFill>
                <a:srgbClr val="FFFF00"/>
              </a:solidFill>
              <a:effectLst/>
              <a:ea typeface="Calibri"/>
              <a:cs typeface="Times New Roman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238905" y="2859782"/>
            <a:ext cx="1800108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b="1" dirty="0" smtClean="0">
                <a:ln/>
                <a:solidFill>
                  <a:schemeClr val="accent3"/>
                </a:solidFill>
              </a:rPr>
              <a:t>Что покупать?</a:t>
            </a:r>
            <a:endParaRPr lang="ru-RU" b="1" dirty="0">
              <a:ln/>
              <a:solidFill>
                <a:schemeClr val="accent3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" y="915566"/>
            <a:ext cx="3923928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b="1" cap="none" spc="0" dirty="0" smtClean="0">
                <a:ln/>
                <a:solidFill>
                  <a:schemeClr val="accent3"/>
                </a:solidFill>
                <a:effectLst/>
              </a:rPr>
              <a:t>Сколько денег можно потратить?</a:t>
            </a:r>
            <a:endParaRPr lang="ru-RU" b="1" cap="none" spc="0" dirty="0">
              <a:ln/>
              <a:solidFill>
                <a:schemeClr val="accent3"/>
              </a:solidFill>
              <a:effectLst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179512" y="1284898"/>
            <a:ext cx="360040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670459" y="3213598"/>
            <a:ext cx="295232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Нижний колонтитул 14"/>
          <p:cNvSpPr>
            <a:spLocks noGrp="1"/>
          </p:cNvSpPr>
          <p:nvPr>
            <p:ph type="ftr" sz="quarter" idx="11"/>
          </p:nvPr>
        </p:nvSpPr>
        <p:spPr>
          <a:xfrm>
            <a:off x="2138959" y="4767263"/>
            <a:ext cx="7005041" cy="273844"/>
          </a:xfrm>
        </p:spPr>
        <p:txBody>
          <a:bodyPr/>
          <a:lstStyle/>
          <a:p>
            <a:pPr algn="r"/>
            <a:r>
              <a:rPr lang="ru-RU" dirty="0">
                <a:solidFill>
                  <a:schemeClr val="bg2">
                    <a:lumMod val="90000"/>
                  </a:schemeClr>
                </a:solidFill>
              </a:rPr>
              <a:t>финансовое управление администрации муниципального образования город-курорт Геленджик</a:t>
            </a:r>
            <a:endParaRPr lang="ru-RU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085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8978" y="555526"/>
            <a:ext cx="8124353" cy="369498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rgbClr val="0033CC"/>
                </a:solidFill>
                <a:latin typeface="Arial Black" panose="020B0A04020102020204" pitchFamily="34" charset="0"/>
              </a:rPr>
              <a:t>На кого распространяется?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2447" y="1005576"/>
            <a:ext cx="8124353" cy="373787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и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62447" y="915567"/>
            <a:ext cx="3168352" cy="11161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Нормативные</a:t>
            </a:r>
          </a:p>
          <a:p>
            <a:pPr algn="ctr"/>
            <a:r>
              <a:rPr lang="ru-RU" sz="3200" dirty="0" smtClean="0"/>
              <a:t>затраты</a:t>
            </a:r>
            <a:endParaRPr lang="ru-RU" sz="32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62448" y="2193708"/>
            <a:ext cx="3168353" cy="14581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Требования к</a:t>
            </a:r>
          </a:p>
          <a:p>
            <a:pPr algn="ctr"/>
            <a:r>
              <a:rPr lang="ru-RU" sz="2400" dirty="0" smtClean="0"/>
              <a:t>товарам, работам, услугам, в </a:t>
            </a:r>
            <a:r>
              <a:rPr lang="ru-RU" sz="2400" dirty="0" err="1" smtClean="0"/>
              <a:t>т.ч</a:t>
            </a:r>
            <a:r>
              <a:rPr lang="ru-RU" sz="2400" dirty="0" smtClean="0"/>
              <a:t>. предельные цены</a:t>
            </a:r>
            <a:endParaRPr lang="ru-RU" sz="24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730800" y="915566"/>
            <a:ext cx="5138786" cy="117013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dirty="0" smtClean="0"/>
              <a:t>•муниципальные органы;</a:t>
            </a:r>
          </a:p>
          <a:p>
            <a:r>
              <a:rPr lang="ru-RU" sz="2800" dirty="0" smtClean="0"/>
              <a:t>•казенные учреждения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730800" y="2193708"/>
            <a:ext cx="5138785" cy="145816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975" lvl="0" indent="-180975">
              <a:lnSpc>
                <a:spcPts val="2345"/>
              </a:lnSpc>
              <a:spcAft>
                <a:spcPts val="0"/>
              </a:spcAft>
              <a:buSzPts val="2300"/>
              <a:buFont typeface="Calibri"/>
              <a:buChar char="•"/>
              <a:tabLst>
                <a:tab pos="180975" algn="l"/>
              </a:tabLst>
            </a:pPr>
            <a:r>
              <a:rPr lang="ru-RU" sz="2400" dirty="0" smtClean="0">
                <a:solidFill>
                  <a:schemeClr val="bg1"/>
                </a:solidFill>
                <a:effectLst/>
                <a:ea typeface="Calibri"/>
                <a:cs typeface="Times New Roman"/>
              </a:rPr>
              <a:t>муниципальные органы;</a:t>
            </a:r>
          </a:p>
          <a:p>
            <a:pPr marL="180975" lvl="0" indent="-180975">
              <a:lnSpc>
                <a:spcPts val="2345"/>
              </a:lnSpc>
              <a:spcAft>
                <a:spcPts val="0"/>
              </a:spcAft>
              <a:buSzPts val="2300"/>
              <a:buFont typeface="Calibri"/>
              <a:buChar char="•"/>
              <a:tabLst>
                <a:tab pos="85725" algn="l"/>
              </a:tabLst>
            </a:pPr>
            <a:r>
              <a:rPr lang="ru-RU" sz="2400" dirty="0" smtClean="0">
                <a:solidFill>
                  <a:schemeClr val="bg1"/>
                </a:solidFill>
                <a:effectLst/>
                <a:ea typeface="Calibri"/>
                <a:cs typeface="Times New Roman"/>
              </a:rPr>
              <a:t>муниципальные унитарные предприятия;</a:t>
            </a:r>
          </a:p>
          <a:p>
            <a:pPr marL="180975" lvl="0" indent="-180975">
              <a:lnSpc>
                <a:spcPts val="2345"/>
              </a:lnSpc>
              <a:spcAft>
                <a:spcPts val="0"/>
              </a:spcAft>
              <a:buSzPts val="2300"/>
              <a:buFont typeface="Calibri"/>
              <a:buChar char="•"/>
              <a:tabLst>
                <a:tab pos="228600" algn="l"/>
              </a:tabLst>
            </a:pPr>
            <a:r>
              <a:rPr lang="ru-RU" sz="2400" dirty="0" smtClean="0">
                <a:solidFill>
                  <a:schemeClr val="bg1"/>
                </a:solidFill>
                <a:effectLst/>
                <a:ea typeface="Calibri"/>
                <a:cs typeface="Times New Roman"/>
              </a:rPr>
              <a:t>казенные учреждения;</a:t>
            </a:r>
          </a:p>
          <a:p>
            <a:pPr marL="180975" lvl="0" indent="-180975">
              <a:lnSpc>
                <a:spcPts val="2345"/>
              </a:lnSpc>
              <a:spcAft>
                <a:spcPts val="0"/>
              </a:spcAft>
              <a:buSzPts val="2300"/>
              <a:buFont typeface="Calibri"/>
              <a:buChar char="•"/>
              <a:tabLst>
                <a:tab pos="228600" algn="l"/>
              </a:tabLst>
            </a:pPr>
            <a:r>
              <a:rPr lang="ru-RU" sz="2400" dirty="0" smtClean="0">
                <a:solidFill>
                  <a:schemeClr val="bg1"/>
                </a:solidFill>
                <a:effectLst/>
                <a:ea typeface="Calibri"/>
                <a:cs typeface="Times New Roman"/>
              </a:rPr>
              <a:t>бюджетные учреждения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51223" y="3795886"/>
            <a:ext cx="1584176" cy="108012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dirty="0" smtClean="0"/>
              <a:t>!</a:t>
            </a:r>
            <a:endParaRPr lang="ru-RU" sz="9600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339752" y="3795886"/>
            <a:ext cx="6529834" cy="108012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Нормирование применяется по подведомственности.</a:t>
            </a:r>
          </a:p>
          <a:p>
            <a:pPr algn="ctr"/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Формировать </a:t>
            </a:r>
            <a:r>
              <a:rPr lang="ru-RU" sz="2000" dirty="0" smtClean="0">
                <a:solidFill>
                  <a:srgbClr val="FFFF00"/>
                </a:solidFill>
              </a:rPr>
              <a:t>индивидуальные нормативы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должен каждый ГРБС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1"/>
          </p:nvPr>
        </p:nvSpPr>
        <p:spPr>
          <a:xfrm>
            <a:off x="1331640" y="4767263"/>
            <a:ext cx="7812360" cy="273844"/>
          </a:xfrm>
        </p:spPr>
        <p:txBody>
          <a:bodyPr/>
          <a:lstStyle/>
          <a:p>
            <a:pPr lvl="0" algn="r"/>
            <a:r>
              <a:rPr lang="ru-RU" sz="1000" dirty="0">
                <a:solidFill>
                  <a:srgbClr val="DBF5F9">
                    <a:lumMod val="90000"/>
                  </a:srgbClr>
                </a:solidFill>
              </a:rPr>
              <a:t>финансовое управление администрации муниципального образования город-курорт Геленджик</a:t>
            </a:r>
            <a:endParaRPr lang="ru-RU" sz="1000" dirty="0">
              <a:solidFill>
                <a:srgbClr val="DBF5F9">
                  <a:lumMod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487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531516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rgbClr val="0033CC"/>
                </a:solidFill>
                <a:latin typeface="Arial Black" panose="020B0A04020102020204" pitchFamily="34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НПА по нормированию общие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67544" y="1059582"/>
            <a:ext cx="8424935" cy="1296144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ПП РФ от 18.05.2015 № 476	</a:t>
            </a:r>
          </a:p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требования к актам о нормировании</a:t>
            </a:r>
          </a:p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какие акты и кто должен разработать, формы актов, порядок принятия, требования к актам об определении нормативных затрат и требований к товарам, работам, услугам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90017" y="2499742"/>
            <a:ext cx="8402463" cy="1148687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ПП РФ от 13.10.2014 № 1047</a:t>
            </a:r>
          </a:p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Общие требования к определению нормативных затрат</a:t>
            </a:r>
          </a:p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Виды нормативных затрат, требования к расчету на основе формул (нормативы МТО, сроки эксплуатации, численность работников, остатки ОС, норматив цены)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69851" y="3759882"/>
            <a:ext cx="8374707" cy="1242138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ПП РФ от 02.09.2015 № 926</a:t>
            </a:r>
          </a:p>
          <a:p>
            <a:pPr algn="ctr"/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правила определения требований к товарам, работам услугам (в том числе</a:t>
            </a:r>
          </a:p>
          <a:p>
            <a:pPr algn="ctr"/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предельных цен товаров, работ, услуг)</a:t>
            </a: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вид продукции по 6-значному коду, обязательный перечень и его форма, порядок формирования ведомственного перечня</a:t>
            </a:r>
            <a:endParaRPr lang="ru-RU" sz="1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>
          <a:xfrm>
            <a:off x="3131839" y="51470"/>
            <a:ext cx="5760639" cy="273844"/>
          </a:xfrm>
        </p:spPr>
        <p:txBody>
          <a:bodyPr/>
          <a:lstStyle/>
          <a:p>
            <a:pPr lvl="0" algn="r"/>
            <a:r>
              <a:rPr lang="ru-RU" sz="1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финансовое управление администрации муниципального образования город-курорт Геленджик</a:t>
            </a:r>
            <a:endParaRPr lang="ru-RU" sz="1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6069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95486"/>
            <a:ext cx="8147248" cy="864096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0033CC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НПА по нормированию в муниципальном образовании город-курорт </a:t>
            </a:r>
            <a:r>
              <a:rPr lang="ru-RU" sz="2400" dirty="0">
                <a:solidFill>
                  <a:srgbClr val="0033CC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Геленджик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21600"/>
            <a:ext cx="8229600" cy="3654406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67544" y="1203598"/>
            <a:ext cx="8496944" cy="1152128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администрации МО г-к Геленджик от 16.12.2015г.</a:t>
            </a:r>
          </a:p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4097 Об установлении требований к порядку разработки и принятия правовых актов о нормировании в сфере закупок, содержанию указанных актов и обеспечению их исполнения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115616" y="2427734"/>
            <a:ext cx="7848872" cy="1152128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Постановления администрации МО г-к Геленджик</a:t>
            </a:r>
          </a:p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1.Правила определения нормативных затрат (от 22.02.2017г.  № 548)</a:t>
            </a:r>
          </a:p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2.Правила определения требований к ТРУ (от 20.04.2017 №1291 в редакции постановления от 20.11.2017г. №3741)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267744" y="3723878"/>
            <a:ext cx="6624736" cy="1296144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ГРБС: (не НПА)</a:t>
            </a:r>
          </a:p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1.Утверждает нормативные затраты</a:t>
            </a:r>
          </a:p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2.Утверждает перечни товаров, работ, услуг с указанием</a:t>
            </a:r>
          </a:p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характеристик и их значений, в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предельные цены (ГРБС + КУ +БУ и МУП) 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1475656" y="2103698"/>
            <a:ext cx="432048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2411760" y="3431256"/>
            <a:ext cx="432048" cy="58065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1"/>
          </p:nvPr>
        </p:nvSpPr>
        <p:spPr>
          <a:xfrm>
            <a:off x="971600" y="-12711"/>
            <a:ext cx="7992888" cy="352214"/>
          </a:xfrm>
        </p:spPr>
        <p:txBody>
          <a:bodyPr/>
          <a:lstStyle/>
          <a:p>
            <a:pPr lvl="0" algn="r"/>
            <a:r>
              <a:rPr lang="ru-RU" sz="100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финансовое управление администрации муниципального образования город-курорт Геленджик</a:t>
            </a:r>
            <a:endParaRPr lang="ru-RU" sz="1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285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9866" y="339725"/>
            <a:ext cx="7869734" cy="503238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rgbClr val="0033CC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Требования к актам ГРБС</a:t>
            </a:r>
          </a:p>
        </p:txBody>
      </p:sp>
      <p:sp>
        <p:nvSpPr>
          <p:cNvPr id="4" name="Прямоугольник с одним вырезанным углом 3"/>
          <p:cNvSpPr/>
          <p:nvPr/>
        </p:nvSpPr>
        <p:spPr>
          <a:xfrm>
            <a:off x="359866" y="938163"/>
            <a:ext cx="8460605" cy="841499"/>
          </a:xfrm>
          <a:prstGeom prst="snip1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Нормативные затраты должны быть приняты до 1 июня текущего финансового года.</a:t>
            </a:r>
          </a:p>
          <a:p>
            <a:pPr algn="ctr"/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обосновании объекта закупки учитываются изменения, внесенные до предоставления распределения бюджетных ассигнований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с одним вырезанным углом 4"/>
          <p:cNvSpPr/>
          <p:nvPr/>
        </p:nvSpPr>
        <p:spPr>
          <a:xfrm>
            <a:off x="330806" y="2067694"/>
            <a:ext cx="8460605" cy="1008112"/>
          </a:xfrm>
          <a:prstGeom prst="snip1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bg1"/>
                </a:solidFill>
              </a:rPr>
              <a:t>Нормативы и требования должны пересматриваться не реже 1 раза в год (принять решение о внесение изменений или об отсутствии необходимости принятия изменений)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с одним вырезанным углом 5"/>
          <p:cNvSpPr/>
          <p:nvPr/>
        </p:nvSpPr>
        <p:spPr>
          <a:xfrm>
            <a:off x="395535" y="3435846"/>
            <a:ext cx="8424935" cy="792088"/>
          </a:xfrm>
          <a:prstGeom prst="snip1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Внесение изменений в акты о нормировании осуществляется в порядке, предусмотренном для их утверждения</a:t>
            </a:r>
            <a:endParaRPr lang="ru-RU" sz="1600" dirty="0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>
          <a:xfrm>
            <a:off x="2987824" y="123478"/>
            <a:ext cx="6017096" cy="273844"/>
          </a:xfrm>
        </p:spPr>
        <p:txBody>
          <a:bodyPr/>
          <a:lstStyle/>
          <a:p>
            <a:pPr lvl="0" algn="r"/>
            <a:r>
              <a:rPr lang="ru-RU" sz="1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финансовое управление администрации муниципального образования город-курорт Геленджик</a:t>
            </a:r>
            <a:endParaRPr lang="ru-RU" sz="1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4652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09600" y="123479"/>
            <a:ext cx="2882280" cy="576064"/>
          </a:xfrm>
        </p:spPr>
        <p:txBody>
          <a:bodyPr/>
          <a:lstStyle/>
          <a:p>
            <a:r>
              <a:rPr lang="ru-RU" dirty="0"/>
              <a:t>Акты о нормировании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609600" y="1059582"/>
            <a:ext cx="2810272" cy="3744415"/>
          </a:xfrm>
        </p:spPr>
        <p:txBody>
          <a:bodyPr>
            <a:normAutofit fontScale="92500"/>
          </a:bodyPr>
          <a:lstStyle/>
          <a:p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ч.6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ст.19 Закона № 44-ФЗ</a:t>
            </a:r>
          </a:p>
          <a:p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Правила нормирования;</a:t>
            </a:r>
          </a:p>
          <a:p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-Требования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отдельным видам товаров, работ, услуг;</a:t>
            </a:r>
          </a:p>
          <a:p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-Нормативные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затраты</a:t>
            </a:r>
          </a:p>
          <a:p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подлежат</a:t>
            </a:r>
          </a:p>
          <a:p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размещению в ЕИС</a:t>
            </a:r>
          </a:p>
          <a:p>
            <a:endParaRPr lang="ru-RU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00" b="7000"/>
          <a:stretch>
            <a:fillRect/>
          </a:stretch>
        </p:blipFill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2667000" y="4767263"/>
            <a:ext cx="6297488" cy="273844"/>
          </a:xfrm>
        </p:spPr>
        <p:txBody>
          <a:bodyPr/>
          <a:lstStyle/>
          <a:p>
            <a:pPr lvl="0" algn="r"/>
            <a:r>
              <a:rPr lang="ru-RU" sz="1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финансовое управление администрации муниципального образования город-курорт Геленджик</a:t>
            </a:r>
            <a:endParaRPr lang="ru-RU" sz="1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8010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339502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Принятие актов о нормировании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57200" y="915566"/>
            <a:ext cx="8229600" cy="3827884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67544" y="915566"/>
            <a:ext cx="8280920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Обязательное обсуждение правовых актов о нормировании в целях общественного контроля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67544" y="1491630"/>
            <a:ext cx="8280920" cy="5040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 обсуждения не менее 7 календарных дней со дня размещения</a:t>
            </a:r>
          </a:p>
          <a:p>
            <a:pPr algn="ctr"/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 акта + пояснительной записки к нему в ЕИС</a:t>
            </a:r>
            <a:endParaRPr lang="ru-RU" sz="1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67545" y="2211710"/>
            <a:ext cx="8280919" cy="8280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Рассмотрение предложений общественных контролеров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рассмотрение требований к ТРУ на заседания общественных советов в течение 7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календарных дней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67545" y="3039802"/>
            <a:ext cx="8280919" cy="79208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Не позднее 3 рабочих дней со дня рассмотрения разместить предложения общественных контролеров и ответы на них в ЕИС</a:t>
            </a:r>
          </a:p>
          <a:p>
            <a:pPr algn="ctr"/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Не позднее 3 рабочих дней разместить в ЕИС протокол заседания 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</a:rPr>
              <a:t>общественного совета</a:t>
            </a:r>
            <a:endParaRPr lang="ru-RU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50081" y="4022464"/>
            <a:ext cx="8316639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Размещение актов о нормировании в ЕИС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67545" y="4526520"/>
            <a:ext cx="8352928" cy="43204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7 рабочих дней со дня принятия акта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трелка вниз 12"/>
          <p:cNvSpPr/>
          <p:nvPr/>
        </p:nvSpPr>
        <p:spPr>
          <a:xfrm>
            <a:off x="7884368" y="1743658"/>
            <a:ext cx="576064" cy="684076"/>
          </a:xfrm>
          <a:prstGeom prst="downArrow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Нижний колонтитул 14"/>
          <p:cNvSpPr>
            <a:spLocks noGrp="1"/>
          </p:cNvSpPr>
          <p:nvPr>
            <p:ph type="ftr" sz="quarter" idx="11"/>
          </p:nvPr>
        </p:nvSpPr>
        <p:spPr>
          <a:xfrm>
            <a:off x="1619671" y="0"/>
            <a:ext cx="7200801" cy="267494"/>
          </a:xfrm>
        </p:spPr>
        <p:txBody>
          <a:bodyPr/>
          <a:lstStyle/>
          <a:p>
            <a:pPr lvl="0" algn="r"/>
            <a:r>
              <a:rPr lang="ru-RU" sz="1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финансовое управление администрации муниципального образования город-курорт Геленджик</a:t>
            </a:r>
            <a:endParaRPr lang="ru-RU" sz="1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4" name="Стрелка вниз 13"/>
          <p:cNvSpPr/>
          <p:nvPr/>
        </p:nvSpPr>
        <p:spPr>
          <a:xfrm>
            <a:off x="7956376" y="3723878"/>
            <a:ext cx="648072" cy="648072"/>
          </a:xfrm>
          <a:prstGeom prst="downArrow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3949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1532</TotalTime>
  <Words>1826</Words>
  <Application>Microsoft Office PowerPoint</Application>
  <PresentationFormat>Экран (16:9)</PresentationFormat>
  <Paragraphs>320</Paragraphs>
  <Slides>27</Slides>
  <Notes>5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9" baseType="lpstr">
      <vt:lpstr>Поток</vt:lpstr>
      <vt:lpstr>Документ</vt:lpstr>
      <vt:lpstr>       ФИНАНСОВОЕ УПРАВЛЕНИЕ АДМИНИСТРАЦИИ МУНИЦИПАЛЬНОГО ОБРАЗОВАНИЯ ГОРОД-КУРОРТ ГЕЛЕНДЖИК  </vt:lpstr>
      <vt:lpstr>Презентация PowerPoint</vt:lpstr>
      <vt:lpstr>Нормирование закупок</vt:lpstr>
      <vt:lpstr>На кого распространяется?</vt:lpstr>
      <vt:lpstr>НПА по нормированию общие</vt:lpstr>
      <vt:lpstr>НПА по нормированию в муниципальном образовании город-курорт Геленджик</vt:lpstr>
      <vt:lpstr>Требования к актам ГРБС</vt:lpstr>
      <vt:lpstr>Акты о нормировании</vt:lpstr>
      <vt:lpstr>Принятие актов о нормировании</vt:lpstr>
      <vt:lpstr>Актуальные вопросы по применению </vt:lpstr>
      <vt:lpstr>Нормативные затраты утвержденные ГРБС содержат формулы расчета не соответствующие Постановлению №548</vt:lpstr>
      <vt:lpstr>Нормативные затраты утвержденные ГРБС используют  формулы расчета, но не содержат нормативы  цены и количества или содержат их не в полном объеме</vt:lpstr>
      <vt:lpstr>Норматив цены ≥ НМЦК, но определяется с учетом  ст. 22 Закона  № 44-ФЗ</vt:lpstr>
      <vt:lpstr>Пункт 5 Постановления № 548 обязывает утвердить индивидуальные и (или) коллективные формируемые по категориям или группам должностей нормативы</vt:lpstr>
      <vt:lpstr>Нормативы цены и количества по товарам, работам, услугам, относящимся к пункту 5 Постановления №548, необходимо сформировать по категориям или группам должностей</vt:lpstr>
      <vt:lpstr> Приложение N 2 (АКТ ГРБС) к нормативным затратам на обеспечение </vt:lpstr>
      <vt:lpstr>Превышение фактического количества товаров, работ и услуг над нормативным не позволит обосновать закупку при ее включении в план закупок</vt:lpstr>
      <vt:lpstr>Нормативы цены и количества согласно акта ГРБС, по категории «специалисты»</vt:lpstr>
      <vt:lpstr> </vt:lpstr>
      <vt:lpstr>Презентация PowerPoint</vt:lpstr>
      <vt:lpstr>Недопустимое условие в акте ГРБС</vt:lpstr>
      <vt:lpstr>Презентация PowerPoint</vt:lpstr>
      <vt:lpstr>Формируем ведомственный перечень</vt:lpstr>
      <vt:lpstr>ПРИМЕР: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ФИНАНСОВОЕ УПРАВЛЕНИЕ АДМИНИСТРАЦИИ МУНИЦИПАЛЬНОГО ОБРАЗОВАНИЯ ГОРОД-КУРОРТ ГЕЛЕНДЖИК</dc:title>
  <dc:creator>Taran</dc:creator>
  <cp:lastModifiedBy>Юлия Журавлева</cp:lastModifiedBy>
  <cp:revision>86</cp:revision>
  <cp:lastPrinted>2017-12-18T07:59:00Z</cp:lastPrinted>
  <dcterms:created xsi:type="dcterms:W3CDTF">2017-12-13T12:21:02Z</dcterms:created>
  <dcterms:modified xsi:type="dcterms:W3CDTF">2017-12-26T09:11:00Z</dcterms:modified>
</cp:coreProperties>
</file>